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3.jpeg" ContentType="image/jpeg"/>
  <Override PartName="/ppt/media/image40.png" ContentType="image/png"/>
  <Override PartName="/ppt/media/image33.png" ContentType="image/png"/>
  <Override PartName="/ppt/media/image39.png" ContentType="image/png"/>
  <Override PartName="/ppt/media/image9.png" ContentType="image/png"/>
  <Override PartName="/ppt/media/image13.png" ContentType="image/png"/>
  <Override PartName="/ppt/media/image1.png" ContentType="image/png"/>
  <Override PartName="/ppt/media/image38.png" ContentType="image/png"/>
  <Override PartName="/ppt/media/image8.png" ContentType="image/png"/>
  <Override PartName="/ppt/media/image20.png" ContentType="image/png"/>
  <Override PartName="/ppt/media/image57.png" ContentType="image/png"/>
  <Override PartName="/ppt/media/image21.png" ContentType="image/png"/>
  <Override PartName="/ppt/media/image58.png" ContentType="image/png"/>
  <Override PartName="/ppt/media/image22.png" ContentType="image/png"/>
  <Override PartName="/ppt/media/image59.png" ContentType="image/png"/>
  <Override PartName="/ppt/media/image23.png" ContentType="image/png"/>
  <Override PartName="/ppt/media/image60.png" ContentType="image/png"/>
  <Override PartName="/ppt/media/image24.png" ContentType="image/png"/>
  <Override PartName="/ppt/media/image61.png" ContentType="image/png"/>
  <Override PartName="/ppt/media/image62.png" ContentType="image/png"/>
  <Override PartName="/ppt/media/image26.png" ContentType="image/png"/>
  <Override PartName="/ppt/media/image63.png" ContentType="image/png"/>
  <Override PartName="/ppt/media/image64.png" ContentType="image/png"/>
  <Override PartName="/ppt/media/image65.png" ContentType="image/png"/>
  <Override PartName="/ppt/media/image66.png" ContentType="image/png"/>
  <Override PartName="/ppt/media/image79.png" ContentType="image/png"/>
  <Override PartName="/ppt/media/image67.png" ContentType="image/png"/>
  <Override PartName="/ppt/media/image30.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29.png" ContentType="image/png"/>
  <Override PartName="/ppt/media/image69.png" ContentType="image/png"/>
  <Override PartName="/ppt/media/image32.png" ContentType="image/png"/>
  <Override PartName="/ppt/media/image70.png" ContentType="image/png"/>
  <Override PartName="/ppt/media/image28.png" ContentType="image/png"/>
  <Override PartName="/ppt/media/image68.png" ContentType="image/png"/>
  <Override PartName="/ppt/media/image31.png" ContentType="image/png"/>
  <Override PartName="/ppt/media/image80.png" ContentType="image/png"/>
  <Override PartName="/ppt/media/image15.png" ContentType="image/png"/>
  <Override PartName="/ppt/media/image25.png" ContentType="image/png"/>
  <Override PartName="/ppt/media/image2.png" ContentType="image/png"/>
  <Override PartName="/ppt/media/image14.png" ContentType="image/png"/>
  <Override PartName="/ppt/media/image27.png" ContentType="image/png"/>
  <Override PartName="/ppt/media/image81.png" ContentType="image/png"/>
  <Override PartName="/ppt/media/image16.png" ContentType="image/png"/>
  <Override PartName="/ppt/media/image4.png" ContentType="image/png"/>
  <Override PartName="/ppt/media/image34.png" ContentType="image/png"/>
  <Override PartName="/ppt/media/image17.png" ContentType="image/png"/>
  <Override PartName="/ppt/media/image5.png" ContentType="image/png"/>
  <Override PartName="/ppt/media/image35.png" ContentType="image/png"/>
  <Override PartName="/ppt/media/image10.png" ContentType="image/png"/>
  <Override PartName="/ppt/media/image47.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presProps.xml" ContentType="application/vnd.openxmlformats-officedocument.presentationml.presPro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25.xml.rels" ContentType="application/vnd.openxmlformats-package.relationships+xml"/>
  <Override PartName="/ppt/slides/_rels/slide83.xml.rels" ContentType="application/vnd.openxmlformats-package.relationships+xml"/>
  <Override PartName="/ppt/slides/_rels/slide79.xml.rels" ContentType="application/vnd.openxmlformats-package.relationships+xml"/>
  <Override PartName="/ppt/slides/_rels/slide30.xml.rels" ContentType="application/vnd.openxmlformats-package.relationships+xml"/>
  <Override PartName="/ppt/slides/_rels/slide90.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91.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27.xml.rels" ContentType="application/vnd.openxmlformats-package.relationships+xml"/>
  <Override PartName="/ppt/slides/_rels/slide92.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80.xml.rels" ContentType="application/vnd.openxmlformats-package.relationships+xml"/>
  <Override PartName="/ppt/slides/_rels/slide88.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28.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47.xml.rels" ContentType="application/vnd.openxmlformats-package.relationships+xml"/>
  <Override PartName="/ppt/slides/_rels/slide73.xml.rels" ContentType="application/vnd.openxmlformats-package.relationships+xml"/>
  <Override PartName="/ppt/slides/_rels/slide69.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82.xml.rels" ContentType="application/vnd.openxmlformats-package.relationships+xml"/>
  <Override PartName="/ppt/slides/_rels/slide94.xml.rels" ContentType="application/vnd.openxmlformats-package.relationships+xml"/>
  <Override PartName="/ppt/slides/_rels/slide78.xml.rels" ContentType="application/vnd.openxmlformats-package.relationships+xml"/>
  <Override PartName="/ppt/slides/_rels/slide3.xml.rels" ContentType="application/vnd.openxmlformats-package.relationships+xml"/>
  <Override PartName="/ppt/slides/_rels/slide87.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_rels/slide93.xml.rels" ContentType="application/vnd.openxmlformats-package.relationships+xml"/>
  <Override PartName="/ppt/slides/_rels/slide77.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94.xml" ContentType="application/vnd.openxmlformats-officedocument.presentationml.slide+xml"/>
  <Override PartName="/ppt/slides/slide29.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89.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88.xml" ContentType="application/vnd.openxmlformats-officedocument.presentationml.slide+xml"/>
  <Override PartName="/ppt/slides/slide76.xml" ContentType="application/vnd.openxmlformats-officedocument.presentationml.slide+xml"/>
  <Override PartName="/ppt/slides/slide8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85.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72.xml" ContentType="application/vnd.openxmlformats-officedocument.presentationml.slide+xml"/>
  <Override PartName="/ppt/slides/slide92.xml" ContentType="application/vnd.openxmlformats-officedocument.presentationml.slide+xml"/>
  <Override PartName="/ppt/slides/slide27.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Pulse para editar el formato del texto de </a:t>
            </a:r>
            <a:r>
              <a:rPr b="0" lang="en-US" sz="4400" spc="-1" strike="noStrike">
                <a:latin typeface="Arial"/>
              </a:rPr>
              <a:t>título</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Pulse para editar el formato de texto del esquema</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Segundo nivel del esquema</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Tercer nivel del esquema</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Cuarto nivel del esquema</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Quinto nivel del esquema</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Sexto nivel del esquema</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Séptimo nivel del esquema</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6 Rectángulo"/>
          <p:cNvSpPr/>
          <p:nvPr/>
        </p:nvSpPr>
        <p:spPr>
          <a:xfrm>
            <a:off x="0" y="6179400"/>
            <a:ext cx="12189600" cy="690120"/>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p:style>
      </p:sp>
      <p:pic>
        <p:nvPicPr>
          <p:cNvPr id="39" name="Picture 4" descr="http://www.ceste.es/wp-content/uploads/2016/06/CESTE-Diamante.png"/>
          <p:cNvPicPr/>
          <p:nvPr/>
        </p:nvPicPr>
        <p:blipFill>
          <a:blip r:embed="rId2"/>
          <a:stretch/>
        </p:blipFill>
        <p:spPr>
          <a:xfrm flipH="1">
            <a:off x="1681920" y="5883840"/>
            <a:ext cx="600120" cy="602280"/>
          </a:xfrm>
          <a:prstGeom prst="rect">
            <a:avLst/>
          </a:prstGeom>
          <a:ln w="0">
            <a:noFill/>
          </a:ln>
        </p:spPr>
      </p:pic>
      <p:pic>
        <p:nvPicPr>
          <p:cNvPr id="40" name="8 Imagen" descr="CESTE blanco estrella roja sin coletilla.png"/>
          <p:cNvPicPr/>
          <p:nvPr/>
        </p:nvPicPr>
        <p:blipFill>
          <a:blip r:embed="rId3"/>
          <a:stretch/>
        </p:blipFill>
        <p:spPr>
          <a:xfrm>
            <a:off x="9936360" y="6184800"/>
            <a:ext cx="1365120" cy="650160"/>
          </a:xfrm>
          <a:prstGeom prst="rect">
            <a:avLst/>
          </a:prstGeom>
          <a:ln w="0">
            <a:noFill/>
          </a:ln>
        </p:spPr>
      </p:pic>
      <p:sp>
        <p:nvSpPr>
          <p:cNvPr id="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Pulse para editar el formato del texto de título</a:t>
            </a:r>
            <a:endParaRPr b="0" lang="en-US" sz="4400" spc="-1" strike="noStrike">
              <a:latin typeface="Arial"/>
            </a:endParaRPr>
          </a:p>
        </p:txBody>
      </p:sp>
      <p:sp>
        <p:nvSpPr>
          <p:cNvPr id="4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Pulse para editar el formato de texto del esquema</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Segundo nivel del esquema</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Tercer nivel del esquema</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Cuarto nivel del esquema</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Quinto nivel del esquema</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Sexto nivel del esquema</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Séptimo nivel del esquema</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 name="Imagen 3" descr="Una mujer en frente de laptop&#10;&#10;Descripción generada automáticamente"/>
          <p:cNvPicPr/>
          <p:nvPr/>
        </p:nvPicPr>
        <p:blipFill>
          <a:blip r:embed="rId1"/>
          <a:srcRect l="1742" t="12716" r="9979" b="12799"/>
          <a:stretch/>
        </p:blipFill>
        <p:spPr>
          <a:xfrm>
            <a:off x="0" y="0"/>
            <a:ext cx="12189600" cy="6855480"/>
          </a:xfrm>
          <a:prstGeom prst="rect">
            <a:avLst/>
          </a:prstGeom>
          <a:ln w="0">
            <a:noFill/>
          </a:ln>
        </p:spPr>
      </p:pic>
      <p:sp>
        <p:nvSpPr>
          <p:cNvPr id="80" name="7 Rectángulo"/>
          <p:cNvSpPr/>
          <p:nvPr/>
        </p:nvSpPr>
        <p:spPr>
          <a:xfrm>
            <a:off x="852840" y="6682680"/>
            <a:ext cx="11389680" cy="350280"/>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p:style>
      </p:sp>
      <p:pic>
        <p:nvPicPr>
          <p:cNvPr id="81" name="Picture 4" descr="http://www.ceste.es/wp-content/uploads/2016/06/CESTE-Diamante.png"/>
          <p:cNvPicPr/>
          <p:nvPr/>
        </p:nvPicPr>
        <p:blipFill>
          <a:blip r:embed="rId2"/>
          <a:stretch/>
        </p:blipFill>
        <p:spPr>
          <a:xfrm flipH="1">
            <a:off x="554040" y="6582960"/>
            <a:ext cx="600120" cy="602280"/>
          </a:xfrm>
          <a:prstGeom prst="rect">
            <a:avLst/>
          </a:prstGeom>
          <a:ln w="0">
            <a:noFill/>
          </a:ln>
        </p:spPr>
      </p:pic>
      <p:sp>
        <p:nvSpPr>
          <p:cNvPr id="82" name="7 Rectángulo"/>
          <p:cNvSpPr/>
          <p:nvPr/>
        </p:nvSpPr>
        <p:spPr>
          <a:xfrm>
            <a:off x="-96840" y="-99360"/>
            <a:ext cx="11486520" cy="285480"/>
          </a:xfrm>
          <a:prstGeom prst="rect">
            <a:avLst/>
          </a:prstGeom>
          <a:solidFill>
            <a:srgbClr val="003594"/>
          </a:solidFill>
          <a:ln>
            <a:noFill/>
          </a:ln>
        </p:spPr>
        <p:style>
          <a:lnRef idx="2">
            <a:schemeClr val="accent1">
              <a:shade val="50000"/>
            </a:schemeClr>
          </a:lnRef>
          <a:fillRef idx="1">
            <a:schemeClr val="accent1"/>
          </a:fillRef>
          <a:effectRef idx="0">
            <a:schemeClr val="accent1"/>
          </a:effectRef>
          <a:fontRef idx="minor"/>
        </p:style>
      </p:sp>
      <p:pic>
        <p:nvPicPr>
          <p:cNvPr id="83" name="Picture 4" descr="http://www.ceste.es/wp-content/uploads/2016/06/CESTE-Diamante.png"/>
          <p:cNvPicPr/>
          <p:nvPr/>
        </p:nvPicPr>
        <p:blipFill>
          <a:blip r:embed="rId3"/>
          <a:stretch/>
        </p:blipFill>
        <p:spPr>
          <a:xfrm flipH="1">
            <a:off x="11093400" y="-316440"/>
            <a:ext cx="600120" cy="602280"/>
          </a:xfrm>
          <a:prstGeom prst="rect">
            <a:avLst/>
          </a:prstGeom>
          <a:ln w="0">
            <a:noFill/>
          </a:ln>
        </p:spPr>
      </p:pic>
      <p:grpSp>
        <p:nvGrpSpPr>
          <p:cNvPr id="84" name="Grupo 14"/>
          <p:cNvGrpSpPr/>
          <p:nvPr/>
        </p:nvGrpSpPr>
        <p:grpSpPr>
          <a:xfrm>
            <a:off x="504000" y="405720"/>
            <a:ext cx="5253840" cy="2404440"/>
            <a:chOff x="504000" y="405720"/>
            <a:chExt cx="5253840" cy="2404440"/>
          </a:xfrm>
        </p:grpSpPr>
        <p:sp>
          <p:nvSpPr>
            <p:cNvPr id="85" name="12 Rectángulo"/>
            <p:cNvSpPr/>
            <p:nvPr/>
          </p:nvSpPr>
          <p:spPr>
            <a:xfrm>
              <a:off x="504000" y="405720"/>
              <a:ext cx="4852440" cy="2404440"/>
            </a:xfrm>
            <a:prstGeom prst="rect">
              <a:avLst/>
            </a:prstGeom>
            <a:solidFill>
              <a:srgbClr val="003594">
                <a:alpha val="46000"/>
              </a:srgbClr>
            </a:solidFill>
            <a:ln>
              <a:noFill/>
            </a:ln>
          </p:spPr>
          <p:style>
            <a:lnRef idx="2">
              <a:schemeClr val="accent1">
                <a:shade val="50000"/>
              </a:schemeClr>
            </a:lnRef>
            <a:fillRef idx="1">
              <a:schemeClr val="accent1"/>
            </a:fillRef>
            <a:effectRef idx="0">
              <a:schemeClr val="accent1"/>
            </a:effectRef>
            <a:fontRef idx="minor"/>
          </p:style>
        </p:sp>
        <p:grpSp>
          <p:nvGrpSpPr>
            <p:cNvPr id="86" name="Grupo 5"/>
            <p:cNvGrpSpPr/>
            <p:nvPr/>
          </p:nvGrpSpPr>
          <p:grpSpPr>
            <a:xfrm>
              <a:off x="734760" y="980640"/>
              <a:ext cx="5023080" cy="1829520"/>
              <a:chOff x="734760" y="980640"/>
              <a:chExt cx="5023080" cy="1829520"/>
            </a:xfrm>
          </p:grpSpPr>
          <p:sp>
            <p:nvSpPr>
              <p:cNvPr id="87" name="2 Subtítulo"/>
              <p:cNvSpPr/>
              <p:nvPr/>
            </p:nvSpPr>
            <p:spPr>
              <a:xfrm>
                <a:off x="778680" y="2277000"/>
                <a:ext cx="4979160" cy="533160"/>
              </a:xfrm>
              <a:prstGeom prst="rect">
                <a:avLst/>
              </a:prstGeom>
              <a:noFill/>
              <a:ln w="0">
                <a:noFill/>
              </a:ln>
            </p:spPr>
            <p:style>
              <a:lnRef idx="0"/>
              <a:fillRef idx="0"/>
              <a:effectRef idx="0"/>
              <a:fontRef idx="minor"/>
            </p:style>
            <p:txBody>
              <a:bodyPr lIns="90000" rIns="90000" tIns="45000" bIns="45000" anchor="t">
                <a:normAutofit/>
              </a:bodyPr>
              <a:p>
                <a:pPr>
                  <a:lnSpc>
                    <a:spcPct val="100000"/>
                  </a:lnSpc>
                  <a:buNone/>
                  <a:tabLst>
                    <a:tab algn="l" pos="0"/>
                  </a:tabLst>
                </a:pPr>
                <a:r>
                  <a:rPr b="1" lang="es-ES" sz="1800" spc="-1" strike="noStrike">
                    <a:solidFill>
                      <a:srgbClr val="ffffff"/>
                    </a:solidFill>
                    <a:latin typeface="Calibri"/>
                    <a:ea typeface="DejaVu Sans"/>
                  </a:rPr>
                  <a:t>Docker</a:t>
                </a:r>
                <a:endParaRPr b="0" lang="en-US" sz="1800" spc="-1" strike="noStrike">
                  <a:latin typeface="Arial"/>
                </a:endParaRPr>
              </a:p>
            </p:txBody>
          </p:sp>
          <p:sp>
            <p:nvSpPr>
              <p:cNvPr id="88" name="1 Título"/>
              <p:cNvSpPr/>
              <p:nvPr/>
            </p:nvSpPr>
            <p:spPr>
              <a:xfrm>
                <a:off x="734760" y="980640"/>
                <a:ext cx="4015080" cy="132048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1" lang="es-ES" sz="3500" spc="-1" strike="noStrike">
                    <a:solidFill>
                      <a:srgbClr val="ffffff"/>
                    </a:solidFill>
                    <a:latin typeface="Calibri"/>
                    <a:ea typeface="DejaVu Sans"/>
                  </a:rPr>
                  <a:t>Curso Avanzado</a:t>
                </a:r>
                <a:endParaRPr b="0" lang="en-US" sz="3500" spc="-1" strike="noStrike">
                  <a:latin typeface="Arial"/>
                </a:endParaRPr>
              </a:p>
            </p:txBody>
          </p:sp>
        </p:grpSp>
      </p:grpSp>
      <p:pic>
        <p:nvPicPr>
          <p:cNvPr id="89" name="Imagen 9" descr="Logotipo&#10;&#10;El contenido generado por IA puede ser incorrecto."/>
          <p:cNvPicPr/>
          <p:nvPr/>
        </p:nvPicPr>
        <p:blipFill>
          <a:blip r:embed="rId4"/>
          <a:stretch/>
        </p:blipFill>
        <p:spPr>
          <a:xfrm>
            <a:off x="3575880" y="532440"/>
            <a:ext cx="1651680" cy="8056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fundamentales</a:t>
            </a:r>
            <a:endParaRPr b="0" lang="en-US" sz="2400" spc="-1" strike="noStrike">
              <a:latin typeface="Arial"/>
            </a:endParaRPr>
          </a:p>
        </p:txBody>
      </p:sp>
      <p:pic>
        <p:nvPicPr>
          <p:cNvPr id="108" name="" descr=""/>
          <p:cNvPicPr/>
          <p:nvPr/>
        </p:nvPicPr>
        <p:blipFill>
          <a:blip r:embed="rId1"/>
          <a:stretch/>
        </p:blipFill>
        <p:spPr>
          <a:xfrm>
            <a:off x="2351880" y="1080000"/>
            <a:ext cx="8807040" cy="50389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Casos de uso</a:t>
            </a:r>
            <a:endParaRPr b="0" lang="en-US" sz="2400" spc="-1" strike="noStrike">
              <a:latin typeface="Arial"/>
            </a:endParaRPr>
          </a:p>
        </p:txBody>
      </p:sp>
      <p:sp>
        <p:nvSpPr>
          <p:cNvPr id="110" name="PlaceHolder 2"/>
          <p:cNvSpPr>
            <a:spLocks noGrp="1"/>
          </p:cNvSpPr>
          <p:nvPr>
            <p:ph/>
          </p:nvPr>
        </p:nvSpPr>
        <p:spPr>
          <a:xfrm>
            <a:off x="838080" y="1124640"/>
            <a:ext cx="10513080" cy="2294280"/>
          </a:xfrm>
          <a:prstGeom prst="rect">
            <a:avLst/>
          </a:prstGeom>
          <a:noFill/>
          <a:ln w="0">
            <a:noFill/>
          </a:ln>
        </p:spPr>
        <p:txBody>
          <a:bodyPr lIns="90000" rIns="90000" tIns="45000" bIns="45000" anchor="t">
            <a:noAutofit/>
          </a:bodyPr>
          <a:p>
            <a:pPr marL="432000" indent="-324000">
              <a:lnSpc>
                <a:spcPct val="100000"/>
              </a:lnSpc>
              <a:buClr>
                <a:srgbClr val="000000"/>
              </a:buClr>
              <a:buFont typeface="Wingdings" charset="2"/>
              <a:buChar char=""/>
            </a:pPr>
            <a:r>
              <a:rPr b="1" lang="es-ES" sz="2400" spc="-1" strike="noStrike">
                <a:latin typeface="Calibri"/>
              </a:rPr>
              <a:t>1. Integración y Despliegue Continuo (CI/CD)</a:t>
            </a:r>
            <a:endParaRPr b="0" lang="en-US" sz="2400" spc="-1" strike="noStrike">
              <a:latin typeface="Arial"/>
            </a:endParaRPr>
          </a:p>
          <a:p>
            <a:pPr>
              <a:lnSpc>
                <a:spcPct val="100000"/>
              </a:lnSpc>
              <a:buNone/>
            </a:pPr>
            <a:endParaRPr b="0" lang="en-US" sz="2000" spc="-1" strike="noStrike">
              <a:latin typeface="Arial"/>
            </a:endParaRPr>
          </a:p>
          <a:p>
            <a:pPr marL="432000" indent="-324000">
              <a:lnSpc>
                <a:spcPct val="100000"/>
              </a:lnSpc>
              <a:buClr>
                <a:srgbClr val="000000"/>
              </a:buClr>
              <a:buFont typeface="Wingdings" charset="2"/>
              <a:buChar char=""/>
            </a:pPr>
            <a:r>
              <a:rPr b="0" lang="es-ES" sz="2000" spc="-1" strike="noStrike">
                <a:latin typeface="Calibri"/>
              </a:rPr>
              <a:t>Evita el clásico problema de “funciona en mi máquina, pero no en producción”. El entorno es idéntico desde la máquina del desarrollador hasta el servidor final. </a:t>
            </a:r>
            <a:endParaRPr b="0" lang="en-US" sz="2000" spc="-1" strike="noStrike">
              <a:latin typeface="Arial"/>
            </a:endParaRPr>
          </a:p>
          <a:p>
            <a:pPr marL="432000" indent="-324000">
              <a:lnSpc>
                <a:spcPct val="100000"/>
              </a:lnSpc>
              <a:buClr>
                <a:srgbClr val="000000"/>
              </a:buClr>
              <a:buFont typeface="Wingdings" charset="2"/>
              <a:buChar char=""/>
            </a:pPr>
            <a:r>
              <a:rPr b="0" lang="es-ES" sz="2000" spc="-1" strike="noStrike">
                <a:latin typeface="Calibri"/>
              </a:rPr>
              <a:t>Asegura la Consistencia: Cada etapa de la prueba (unitarias, de integración, de rendimiento) se ejecuta en un contenedor nuevo y limpio, eliminando variables de entorno no deseadas que podrían falsear los resultados.</a:t>
            </a:r>
            <a:endParaRPr b="0" lang="en-US" sz="2000" spc="-1" strike="noStrike">
              <a:latin typeface="Arial"/>
            </a:endParaRPr>
          </a:p>
        </p:txBody>
      </p:sp>
      <p:pic>
        <p:nvPicPr>
          <p:cNvPr id="111" name="" descr=""/>
          <p:cNvPicPr/>
          <p:nvPr/>
        </p:nvPicPr>
        <p:blipFill>
          <a:blip r:embed="rId1"/>
          <a:stretch/>
        </p:blipFill>
        <p:spPr>
          <a:xfrm>
            <a:off x="3101400" y="3420000"/>
            <a:ext cx="5717520" cy="26989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Casos de uso</a:t>
            </a:r>
            <a:endParaRPr b="0" lang="en-US" sz="2400" spc="-1" strike="noStrike">
              <a:latin typeface="Arial"/>
            </a:endParaRPr>
          </a:p>
        </p:txBody>
      </p:sp>
      <p:sp>
        <p:nvSpPr>
          <p:cNvPr id="113" name="PlaceHolder 2"/>
          <p:cNvSpPr>
            <a:spLocks noGrp="1"/>
          </p:cNvSpPr>
          <p:nvPr>
            <p:ph/>
          </p:nvPr>
        </p:nvSpPr>
        <p:spPr>
          <a:xfrm>
            <a:off x="838080" y="1124640"/>
            <a:ext cx="10513080" cy="3014280"/>
          </a:xfrm>
          <a:prstGeom prst="rect">
            <a:avLst/>
          </a:prstGeom>
          <a:noFill/>
          <a:ln w="0">
            <a:noFill/>
          </a:ln>
        </p:spPr>
        <p:txBody>
          <a:bodyPr lIns="90000" rIns="90000" tIns="45000" bIns="45000" anchor="t">
            <a:noAutofit/>
          </a:bodyPr>
          <a:p>
            <a:pPr marL="432000" indent="-324000">
              <a:lnSpc>
                <a:spcPct val="100000"/>
              </a:lnSpc>
              <a:buClr>
                <a:srgbClr val="000000"/>
              </a:buClr>
              <a:buFont typeface="Wingdings" charset="2"/>
              <a:buChar char=""/>
            </a:pPr>
            <a:r>
              <a:rPr b="1" lang="es-ES" sz="2400" spc="-1" strike="noStrike">
                <a:latin typeface="Calibri"/>
              </a:rPr>
              <a:t>2. DevOps (Desarrollo y Operaciones)</a:t>
            </a:r>
            <a:endParaRPr b="0" lang="en-US" sz="2400" spc="-1" strike="noStrike">
              <a:latin typeface="Arial"/>
            </a:endParaRPr>
          </a:p>
          <a:p>
            <a:pPr>
              <a:lnSpc>
                <a:spcPct val="100000"/>
              </a:lnSpc>
              <a:buNone/>
            </a:pPr>
            <a:endParaRPr b="0" lang="en-US" sz="2000" spc="-1" strike="noStrike">
              <a:latin typeface="Arial"/>
            </a:endParaRPr>
          </a:p>
          <a:p>
            <a:pPr marL="432000" indent="-324000">
              <a:lnSpc>
                <a:spcPct val="100000"/>
              </a:lnSpc>
              <a:buClr>
                <a:srgbClr val="000000"/>
              </a:buClr>
              <a:buFont typeface="Wingdings" charset="2"/>
              <a:buChar char=""/>
            </a:pPr>
            <a:r>
              <a:rPr b="0" lang="es-ES" sz="2000" spc="-1" strike="noStrike">
                <a:latin typeface="Calibri"/>
              </a:rPr>
              <a:t> </a:t>
            </a:r>
            <a:r>
              <a:rPr b="0" lang="es-ES" sz="2000" spc="-1" strike="noStrike">
                <a:latin typeface="Calibri"/>
              </a:rPr>
              <a:t>Estándar de Empaquetado y Despliegue: Los desarrolladores empaquetan su aplicación en un formato estándar (la imagen de Docker). Los equipos de operaciones solo necesitan saber cómo gestionar ese contenedor, no cómo instalar Python, configurar bases de datos o resolver dependencias específicas.</a:t>
            </a:r>
            <a:endParaRPr b="0" lang="en-US" sz="2000" spc="-1" strike="noStrike">
              <a:latin typeface="Arial"/>
            </a:endParaRPr>
          </a:p>
          <a:p>
            <a:pPr marL="432000" indent="-324000">
              <a:lnSpc>
                <a:spcPct val="100000"/>
              </a:lnSpc>
              <a:buClr>
                <a:srgbClr val="000000"/>
              </a:buClr>
              <a:buFont typeface="Wingdings" charset="2"/>
              <a:buChar char=""/>
            </a:pPr>
            <a:r>
              <a:rPr b="0" lang="es-ES" sz="2000" spc="-1" strike="noStrike">
                <a:latin typeface="Calibri"/>
              </a:rPr>
              <a:t> </a:t>
            </a:r>
            <a:r>
              <a:rPr b="0" lang="es-ES" sz="2000" spc="-1" strike="noStrike">
                <a:latin typeface="Calibri"/>
              </a:rPr>
              <a:t>Inmutabilidad y Rollbacks: Dado que los contenedores son inmutables (no cambian una vez construidos), desplegar una nueva versión es tan simple como reemplazar el contenedor viejo por el nuevo.</a:t>
            </a:r>
            <a:endParaRPr b="0" lang="en-US" sz="2000" spc="-1" strike="noStrike">
              <a:latin typeface="Arial"/>
            </a:endParaRPr>
          </a:p>
        </p:txBody>
      </p:sp>
      <p:pic>
        <p:nvPicPr>
          <p:cNvPr id="114" name="" descr=""/>
          <p:cNvPicPr/>
          <p:nvPr/>
        </p:nvPicPr>
        <p:blipFill>
          <a:blip r:embed="rId1"/>
          <a:stretch/>
        </p:blipFill>
        <p:spPr>
          <a:xfrm>
            <a:off x="3960000" y="4140000"/>
            <a:ext cx="3958920" cy="19659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Casos de uso</a:t>
            </a:r>
            <a:endParaRPr b="0" lang="en-US" sz="2400" spc="-1" strike="noStrike">
              <a:latin typeface="Arial"/>
            </a:endParaRPr>
          </a:p>
        </p:txBody>
      </p:sp>
      <p:sp>
        <p:nvSpPr>
          <p:cNvPr id="116" name="PlaceHolder 2"/>
          <p:cNvSpPr>
            <a:spLocks noGrp="1"/>
          </p:cNvSpPr>
          <p:nvPr>
            <p:ph/>
          </p:nvPr>
        </p:nvSpPr>
        <p:spPr>
          <a:xfrm>
            <a:off x="838080" y="1124640"/>
            <a:ext cx="10513080" cy="4348800"/>
          </a:xfrm>
          <a:prstGeom prst="rect">
            <a:avLst/>
          </a:prstGeom>
          <a:noFill/>
          <a:ln w="0">
            <a:noFill/>
          </a:ln>
        </p:spPr>
        <p:txBody>
          <a:bodyPr lIns="90000" rIns="90000" tIns="45000" bIns="45000" anchor="t">
            <a:noAutofit/>
          </a:bodyPr>
          <a:p>
            <a:pPr marL="432000" indent="-324000">
              <a:lnSpc>
                <a:spcPct val="100000"/>
              </a:lnSpc>
              <a:buClr>
                <a:srgbClr val="000000"/>
              </a:buClr>
              <a:buFont typeface="Wingdings" charset="2"/>
              <a:buChar char=""/>
            </a:pPr>
            <a:r>
              <a:rPr b="1" lang="es-ES" sz="2400" spc="-1" strike="noStrike">
                <a:latin typeface="Calibri"/>
              </a:rPr>
              <a:t>3. Big Data y Ciencia de Datos</a:t>
            </a:r>
            <a:endParaRPr b="0" lang="en-US" sz="2400" spc="-1" strike="noStrike">
              <a:latin typeface="Arial"/>
            </a:endParaRPr>
          </a:p>
          <a:p>
            <a:pPr>
              <a:lnSpc>
                <a:spcPct val="100000"/>
              </a:lnSpc>
              <a:buNone/>
            </a:pPr>
            <a:endParaRPr b="0" lang="en-US" sz="2000" spc="-1" strike="noStrike">
              <a:latin typeface="Arial"/>
            </a:endParaRPr>
          </a:p>
          <a:p>
            <a:pPr marL="432000" indent="-324000">
              <a:lnSpc>
                <a:spcPct val="100000"/>
              </a:lnSpc>
              <a:buClr>
                <a:srgbClr val="000000"/>
              </a:buClr>
              <a:buFont typeface="Wingdings" charset="2"/>
              <a:buChar char=""/>
            </a:pPr>
            <a:r>
              <a:rPr b="0" lang="es-ES" sz="2000" spc="-1" strike="noStrike">
                <a:latin typeface="Calibri"/>
              </a:rPr>
              <a:t> </a:t>
            </a:r>
            <a:r>
              <a:rPr b="0" lang="es-ES" sz="2000" spc="-1" strike="noStrike">
                <a:latin typeface="Calibri"/>
              </a:rPr>
              <a:t>Entornos Reproducibles: Un científico de datos puede entrenar un modelo complejo utilizando </a:t>
            </a:r>
            <a:r>
              <a:rPr b="0" lang="es-ES" sz="2000" spc="-1" strike="noStrike">
                <a:latin typeface="Calibri"/>
              </a:rPr>
              <a:t>TensorFlow 2.x, scikit-learn y una versión específica de pandas. Al poner ese entorno exacto </a:t>
            </a:r>
            <a:r>
              <a:rPr b="0" lang="es-ES" sz="2000" spc="-1" strike="noStrike">
                <a:latin typeface="Calibri"/>
              </a:rPr>
              <a:t>dentro de un contenedor, cualquier persona en el mundo puede ejecutar ese mismo código y </a:t>
            </a:r>
            <a:r>
              <a:rPr b="0" lang="es-ES" sz="2000" spc="-1" strike="noStrike">
                <a:latin typeface="Calibri"/>
              </a:rPr>
              <a:t>obtener exactamente el mismo resultado.</a:t>
            </a:r>
            <a:endParaRPr b="0" lang="en-US" sz="2000" spc="-1" strike="noStrike">
              <a:latin typeface="Arial"/>
            </a:endParaRPr>
          </a:p>
          <a:p>
            <a:pPr>
              <a:lnSpc>
                <a:spcPct val="100000"/>
              </a:lnSpc>
              <a:buNone/>
            </a:pPr>
            <a:endParaRPr b="0" lang="en-US" sz="2000" spc="-1" strike="noStrike">
              <a:latin typeface="Arial"/>
            </a:endParaRPr>
          </a:p>
          <a:p>
            <a:pPr marL="432000" indent="-324000">
              <a:lnSpc>
                <a:spcPct val="100000"/>
              </a:lnSpc>
              <a:buClr>
                <a:srgbClr val="000000"/>
              </a:buClr>
              <a:buFont typeface="Wingdings" charset="2"/>
              <a:buChar char=""/>
            </a:pPr>
            <a:r>
              <a:rPr b="0" lang="es-ES" sz="2000" spc="-1" strike="noStrike">
                <a:latin typeface="Calibri"/>
              </a:rPr>
              <a:t> </a:t>
            </a:r>
            <a:r>
              <a:rPr b="0" lang="es-ES" sz="2000" spc="-1" strike="noStrike">
                <a:latin typeface="Calibri"/>
              </a:rPr>
              <a:t>Portabilidad de Pipelines Complejos: Los pipelines que involucran varias tecnologías (ej., </a:t>
            </a:r>
            <a:r>
              <a:rPr b="0" lang="es-ES" sz="2000" spc="-1" strike="noStrike">
                <a:latin typeface="Calibri"/>
              </a:rPr>
              <a:t>Python para el procesamiento, Spark para la transformación y un servidor web para la </a:t>
            </a:r>
            <a:r>
              <a:rPr b="0" lang="es-ES" sz="2000" spc="-1" strike="noStrike">
                <a:latin typeface="Calibri"/>
              </a:rPr>
              <a:t>visualización) se pueden empaquetar en contenedores separados, facilitando su movimiento </a:t>
            </a:r>
            <a:r>
              <a:rPr b="0" lang="es-ES" sz="2000" spc="-1" strike="noStrike">
                <a:latin typeface="Calibri"/>
              </a:rPr>
              <a:t>entre diferentes plataformas.</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Casos de uso</a:t>
            </a:r>
            <a:endParaRPr b="0" lang="en-US" sz="2400" spc="-1" strike="noStrike">
              <a:latin typeface="Arial"/>
            </a:endParaRPr>
          </a:p>
        </p:txBody>
      </p:sp>
      <p:sp>
        <p:nvSpPr>
          <p:cNvPr id="118" name="PlaceHolder 2"/>
          <p:cNvSpPr>
            <a:spLocks noGrp="1"/>
          </p:cNvSpPr>
          <p:nvPr>
            <p:ph/>
          </p:nvPr>
        </p:nvSpPr>
        <p:spPr>
          <a:xfrm>
            <a:off x="838080" y="1124640"/>
            <a:ext cx="10513080" cy="2474280"/>
          </a:xfrm>
          <a:prstGeom prst="rect">
            <a:avLst/>
          </a:prstGeom>
          <a:noFill/>
          <a:ln w="0">
            <a:noFill/>
          </a:ln>
        </p:spPr>
        <p:txBody>
          <a:bodyPr lIns="90000" rIns="90000" tIns="45000" bIns="45000" anchor="t">
            <a:noAutofit/>
          </a:bodyPr>
          <a:p>
            <a:pPr marL="432000" indent="-324000">
              <a:lnSpc>
                <a:spcPct val="100000"/>
              </a:lnSpc>
              <a:buClr>
                <a:srgbClr val="000000"/>
              </a:buClr>
              <a:buFont typeface="Wingdings" charset="2"/>
              <a:buChar char=""/>
            </a:pPr>
            <a:r>
              <a:rPr b="1" lang="es-ES" sz="2400" spc="-1" strike="noStrike">
                <a:latin typeface="Calibri"/>
              </a:rPr>
              <a:t>4. Despliegue en la Nube (Cloud)</a:t>
            </a:r>
            <a:endParaRPr b="0" lang="en-US" sz="2400" spc="-1" strike="noStrike">
              <a:latin typeface="Arial"/>
            </a:endParaRPr>
          </a:p>
          <a:p>
            <a:pPr>
              <a:lnSpc>
                <a:spcPct val="100000"/>
              </a:lnSpc>
              <a:buNone/>
            </a:pPr>
            <a:endParaRPr b="0" lang="en-US" sz="2000" spc="-1" strike="noStrike">
              <a:latin typeface="Arial"/>
            </a:endParaRPr>
          </a:p>
          <a:p>
            <a:pPr marL="432000" indent="-324000">
              <a:lnSpc>
                <a:spcPct val="100000"/>
              </a:lnSpc>
              <a:buClr>
                <a:srgbClr val="000000"/>
              </a:buClr>
              <a:buFont typeface="Wingdings" charset="2"/>
              <a:buChar char=""/>
            </a:pPr>
            <a:r>
              <a:rPr b="0" lang="es-ES" sz="2000" spc="-1" strike="noStrike">
                <a:latin typeface="Calibri"/>
              </a:rPr>
              <a:t> </a:t>
            </a:r>
            <a:r>
              <a:rPr b="0" lang="es-ES" sz="2000" spc="-1" strike="noStrike">
                <a:latin typeface="Calibri"/>
              </a:rPr>
              <a:t>Base de Kubernetes y Microservicios: Los contenedores son el estándar para las arquitecturas de microservicios, donde una aplicación se divide en docenas de servicios independientes (ej., servicio de carrito, servicio de pago). </a:t>
            </a:r>
            <a:endParaRPr b="0" lang="en-US" sz="2000" spc="-1" strike="noStrike">
              <a:latin typeface="Arial"/>
            </a:endParaRPr>
          </a:p>
          <a:p>
            <a:pPr marL="432000" indent="-324000">
              <a:lnSpc>
                <a:spcPct val="100000"/>
              </a:lnSpc>
              <a:buClr>
                <a:srgbClr val="000000"/>
              </a:buClr>
              <a:buFont typeface="Wingdings" charset="2"/>
              <a:buChar char=""/>
            </a:pPr>
            <a:r>
              <a:rPr b="0" lang="es-ES" sz="2000" spc="-1" strike="noStrike">
                <a:latin typeface="Calibri"/>
              </a:rPr>
              <a:t> </a:t>
            </a:r>
            <a:r>
              <a:rPr b="0" lang="es-ES" sz="2000" spc="-1" strike="noStrike">
                <a:latin typeface="Calibri"/>
              </a:rPr>
              <a:t>Compatibilidad Multi-Nube: Dado que la imagen de Docker es un estándar, puedes construir tu aplicación en cualquier proveedor de nube (AWS, Azure, GCP, etc.) </a:t>
            </a:r>
            <a:endParaRPr b="0" lang="en-US" sz="2000" spc="-1" strike="noStrike">
              <a:latin typeface="Arial"/>
            </a:endParaRPr>
          </a:p>
        </p:txBody>
      </p:sp>
      <p:pic>
        <p:nvPicPr>
          <p:cNvPr id="119" name="" descr=""/>
          <p:cNvPicPr/>
          <p:nvPr/>
        </p:nvPicPr>
        <p:blipFill>
          <a:blip r:embed="rId1"/>
          <a:stretch/>
        </p:blipFill>
        <p:spPr>
          <a:xfrm>
            <a:off x="3960000" y="3655800"/>
            <a:ext cx="4318920" cy="23576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Linux vs Windows</a:t>
            </a:r>
            <a:endParaRPr b="0" lang="en-US" sz="2400" spc="-1" strike="noStrike">
              <a:latin typeface="Arial"/>
            </a:endParaRPr>
          </a:p>
        </p:txBody>
      </p:sp>
      <p:pic>
        <p:nvPicPr>
          <p:cNvPr id="121" name="" descr=""/>
          <p:cNvPicPr/>
          <p:nvPr/>
        </p:nvPicPr>
        <p:blipFill>
          <a:blip r:embed="rId1"/>
          <a:stretch/>
        </p:blipFill>
        <p:spPr>
          <a:xfrm>
            <a:off x="2114280" y="1312560"/>
            <a:ext cx="8047080" cy="42181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Linux vs Windows</a:t>
            </a:r>
            <a:endParaRPr b="0" lang="en-US" sz="2400" spc="-1" strike="noStrike">
              <a:latin typeface="Arial"/>
            </a:endParaRPr>
          </a:p>
        </p:txBody>
      </p:sp>
      <p:sp>
        <p:nvSpPr>
          <p:cNvPr id="123" name="PlaceHolder 2"/>
          <p:cNvSpPr>
            <a:spLocks noGrp="1"/>
          </p:cNvSpPr>
          <p:nvPr>
            <p:ph/>
          </p:nvPr>
        </p:nvSpPr>
        <p:spPr>
          <a:xfrm>
            <a:off x="838080" y="510120"/>
            <a:ext cx="10513080" cy="5068800"/>
          </a:xfrm>
          <a:prstGeom prst="rect">
            <a:avLst/>
          </a:prstGeom>
          <a:noFill/>
          <a:ln w="0">
            <a:noFill/>
          </a:ln>
        </p:spPr>
        <p:txBody>
          <a:bodyPr lIns="90000" rIns="90000" tIns="45000" bIns="45000" anchor="t">
            <a:noAutofit/>
          </a:bodyPr>
          <a:p>
            <a:pPr algn="ctr">
              <a:lnSpc>
                <a:spcPct val="100000"/>
              </a:lnSpc>
              <a:spcBef>
                <a:spcPts val="2115"/>
              </a:spcBef>
              <a:spcAft>
                <a:spcPts val="1060"/>
              </a:spcAft>
              <a:buNone/>
            </a:pPr>
            <a:endParaRPr b="0" lang="en-US" sz="2400" spc="-1" strike="noStrike">
              <a:latin typeface="Arial"/>
            </a:endParaRPr>
          </a:p>
          <a:p>
            <a:pPr marL="450360" indent="-179640">
              <a:lnSpc>
                <a:spcPct val="115000"/>
              </a:lnSpc>
              <a:spcAft>
                <a:spcPts val="1236"/>
              </a:spcAft>
              <a:buNone/>
              <a:tabLst>
                <a:tab algn="l" pos="0"/>
              </a:tabLst>
            </a:pPr>
            <a:r>
              <a:rPr b="1" lang="es-ES" sz="2400" spc="-1" strike="noStrike">
                <a:latin typeface="Calibri"/>
              </a:rPr>
              <a:t>Docker en Linux</a:t>
            </a:r>
            <a:endParaRPr b="0" lang="en-US" sz="2400" spc="-1" strike="noStrike">
              <a:latin typeface="Arial"/>
            </a:endParaRPr>
          </a:p>
          <a:p>
            <a:pPr marL="450360" indent="-179640">
              <a:lnSpc>
                <a:spcPct val="115000"/>
              </a:lnSpc>
              <a:spcAft>
                <a:spcPts val="1236"/>
              </a:spcAft>
              <a:buNone/>
              <a:tabLst>
                <a:tab algn="l" pos="0"/>
              </a:tabLst>
            </a:pPr>
            <a:endParaRPr b="0" lang="en-US" sz="24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Nativo y ligero</a:t>
            </a:r>
            <a:r>
              <a:rPr b="0" lang="es-ES" sz="2000" spc="-1" strike="noStrike">
                <a:latin typeface="Calibri"/>
              </a:rPr>
              <a:t>: En Linux, Docker se ejecuta de forma nativa. Los contenedores de Docker en Linux comparten el mismo kernel del sistema operativo anfitrión. No se necesita una máquina virtual adicional, lo que hace que los contenedores sean extremadamente ligeros y rápidos de iniciar.</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Tecnologías de kernel</a:t>
            </a:r>
            <a:r>
              <a:rPr b="0" lang="es-ES" sz="2000" spc="-1" strike="noStrike">
                <a:latin typeface="Calibri"/>
              </a:rPr>
              <a:t>: Utiliza tecnologías del kernel de Linux para aislar y gestionar los recursos de los contenedores.</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Rendimiento</a:t>
            </a:r>
            <a:r>
              <a:rPr b="0" lang="es-ES" sz="2000" spc="-1" strike="noStrike">
                <a:latin typeface="Calibri"/>
              </a:rPr>
              <a:t>: El rendimiento es óptimo, ya que la sobrecarga es mínima. Los contenedores de Linux en un host Linux son la forma más eficiente de ejecutar Docker</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Linux vs Windows</a:t>
            </a:r>
            <a:endParaRPr b="0" lang="en-US" sz="2400" spc="-1" strike="noStrike">
              <a:latin typeface="Arial"/>
            </a:endParaRPr>
          </a:p>
        </p:txBody>
      </p:sp>
      <p:sp>
        <p:nvSpPr>
          <p:cNvPr id="125" name="PlaceHolder 2"/>
          <p:cNvSpPr>
            <a:spLocks noGrp="1"/>
          </p:cNvSpPr>
          <p:nvPr>
            <p:ph/>
          </p:nvPr>
        </p:nvSpPr>
        <p:spPr>
          <a:xfrm>
            <a:off x="838080" y="547200"/>
            <a:ext cx="10513080" cy="5031720"/>
          </a:xfrm>
          <a:prstGeom prst="rect">
            <a:avLst/>
          </a:prstGeom>
          <a:noFill/>
          <a:ln w="0">
            <a:noFill/>
          </a:ln>
        </p:spPr>
        <p:txBody>
          <a:bodyPr lIns="90000" rIns="90000" tIns="45000" bIns="45000" anchor="t">
            <a:noAutofit/>
          </a:bodyPr>
          <a:p>
            <a:pPr>
              <a:lnSpc>
                <a:spcPct val="115000"/>
              </a:lnSpc>
              <a:spcAft>
                <a:spcPts val="1236"/>
              </a:spcAft>
              <a:buNone/>
              <a:tabLst>
                <a:tab algn="l" pos="450360"/>
              </a:tabLst>
            </a:pPr>
            <a:endParaRPr b="0" lang="en-US" sz="3200" spc="-1" strike="noStrike">
              <a:latin typeface="Arial"/>
            </a:endParaRPr>
          </a:p>
          <a:p>
            <a:pPr marL="450360" indent="-179640">
              <a:lnSpc>
                <a:spcPct val="115000"/>
              </a:lnSpc>
              <a:spcAft>
                <a:spcPts val="1236"/>
              </a:spcAft>
              <a:buNone/>
              <a:tabLst>
                <a:tab algn="l" pos="0"/>
              </a:tabLst>
            </a:pPr>
            <a:r>
              <a:rPr b="1" lang="es-ES" sz="2400" spc="-1" strike="noStrike">
                <a:latin typeface="Calibri"/>
              </a:rPr>
              <a:t>Docker en Windows: Ejecutando contendedores Linux</a:t>
            </a:r>
            <a:endParaRPr b="0" lang="en-US" sz="2400" spc="-1" strike="noStrike">
              <a:latin typeface="Arial"/>
            </a:endParaRPr>
          </a:p>
          <a:p>
            <a:pPr marL="450360" indent="-179640">
              <a:lnSpc>
                <a:spcPct val="115000"/>
              </a:lnSpc>
              <a:spcAft>
                <a:spcPts val="1236"/>
              </a:spcAft>
              <a:buNone/>
              <a:tabLst>
                <a:tab algn="l" pos="0"/>
              </a:tabLst>
            </a:pPr>
            <a:endParaRPr b="0" lang="en-US" sz="24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Necesidad de VM:</a:t>
            </a:r>
            <a:r>
              <a:rPr b="0" lang="es-ES" sz="2000" spc="-1" strike="noStrike">
                <a:latin typeface="Calibri"/>
              </a:rPr>
              <a:t> Un contenedor de Linux no puede compartir el kernel de Windows.</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Solución:</a:t>
            </a:r>
            <a:r>
              <a:rPr b="0" lang="es-ES" sz="2000" spc="-1" strike="noStrike">
                <a:latin typeface="Calibri"/>
              </a:rPr>
              <a:t> Docker utiliza una Máquina Virtual (VM) ligera (generalmente WSL 2 o Hyper-V) que </a:t>
            </a:r>
            <a:r>
              <a:rPr b="0" lang="es-ES" sz="2000" spc="-1" strike="noStrike">
                <a:latin typeface="Calibri"/>
              </a:rPr>
              <a:t>se ejecuta en Windows. Los contenedores de Linux se ejecutan dentro de esa VM.</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Rendimiento:</a:t>
            </a:r>
            <a:r>
              <a:rPr b="0" lang="es-ES" sz="2000" spc="-1" strike="noStrike">
                <a:latin typeface="Calibri"/>
              </a:rPr>
              <a:t> El rendimiento es excelente (especialmente con WSL 2), pero existe una pequeña </a:t>
            </a:r>
            <a:r>
              <a:rPr b="0" lang="es-ES" sz="2000" spc="-1" strike="noStrike">
                <a:latin typeface="Calibri"/>
              </a:rPr>
              <a:t>sobrecarga debido a la capa de virtualización intermedia.</a:t>
            </a:r>
            <a:endParaRPr b="0" lang="en-US" sz="2000" spc="-1" strike="noStrike">
              <a:latin typeface="Arial"/>
            </a:endParaRPr>
          </a:p>
          <a:p>
            <a:pPr marL="450360" indent="-179640">
              <a:lnSpc>
                <a:spcPct val="115000"/>
              </a:lnSpc>
              <a:spcAft>
                <a:spcPts val="1236"/>
              </a:spcAft>
              <a:buNone/>
              <a:tabLst>
                <a:tab algn="l" pos="0"/>
              </a:tabLst>
            </a:pPr>
            <a:endParaRPr b="0" lang="en-US" sz="2400" spc="-1" strike="noStrike">
              <a:latin typeface="Arial"/>
            </a:endParaRPr>
          </a:p>
          <a:p>
            <a:pPr marL="450360" indent="-179640">
              <a:lnSpc>
                <a:spcPct val="115000"/>
              </a:lnSpc>
              <a:spcAft>
                <a:spcPts val="1236"/>
              </a:spcAft>
              <a:buNone/>
              <a:tabLst>
                <a:tab algn="l" pos="0"/>
              </a:tabLst>
            </a:pPr>
            <a:endParaRPr b="0" lang="en-US" sz="2400" spc="-1" strike="noStrike">
              <a:latin typeface="Arial"/>
            </a:endParaRPr>
          </a:p>
          <a:p>
            <a:pPr marL="450360" indent="-179640">
              <a:lnSpc>
                <a:spcPct val="100000"/>
              </a:lnSpc>
              <a:buNone/>
              <a:tabLst>
                <a:tab algn="l" pos="0"/>
              </a:tabLst>
            </a:pPr>
            <a:endParaRPr b="0" lang="en-US" sz="3200" spc="-1" strike="noStrike">
              <a:latin typeface="Arial"/>
            </a:endParaRPr>
          </a:p>
          <a:p>
            <a:pPr marL="450360" indent="-179640">
              <a:lnSpc>
                <a:spcPct val="100000"/>
              </a:lnSpc>
              <a:buNone/>
              <a:tabLst>
                <a:tab algn="l" pos="0"/>
              </a:tabLst>
            </a:pPr>
            <a:endParaRPr b="0" lang="en-US" sz="32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Linux vs Windows</a:t>
            </a:r>
            <a:endParaRPr b="0" lang="en-US" sz="2400" spc="-1" strike="noStrike">
              <a:latin typeface="Arial"/>
            </a:endParaRPr>
          </a:p>
        </p:txBody>
      </p:sp>
      <p:sp>
        <p:nvSpPr>
          <p:cNvPr id="127" name="PlaceHolder 2"/>
          <p:cNvSpPr>
            <a:spLocks noGrp="1"/>
          </p:cNvSpPr>
          <p:nvPr>
            <p:ph/>
          </p:nvPr>
        </p:nvSpPr>
        <p:spPr>
          <a:xfrm>
            <a:off x="838080" y="1124640"/>
            <a:ext cx="10513080" cy="4348800"/>
          </a:xfrm>
          <a:prstGeom prst="rect">
            <a:avLst/>
          </a:prstGeom>
          <a:noFill/>
          <a:ln w="0">
            <a:noFill/>
          </a:ln>
        </p:spPr>
        <p:txBody>
          <a:bodyPr lIns="90000" rIns="90000" tIns="45000" bIns="45000" anchor="t">
            <a:noAutofit/>
          </a:bodyPr>
          <a:p>
            <a:pPr marL="450360" indent="-179640">
              <a:lnSpc>
                <a:spcPct val="115000"/>
              </a:lnSpc>
              <a:spcAft>
                <a:spcPts val="1236"/>
              </a:spcAft>
              <a:buClr>
                <a:srgbClr val="000000"/>
              </a:buClr>
              <a:buSzPct val="45000"/>
              <a:buFont typeface="Wingdings" charset="2"/>
              <a:buChar char=""/>
              <a:tabLst>
                <a:tab algn="l" pos="450360"/>
              </a:tabLst>
            </a:pPr>
            <a:r>
              <a:rPr b="1" lang="es-ES" sz="2400" spc="-1" strike="noStrike">
                <a:latin typeface="Calibri"/>
              </a:rPr>
              <a:t>Docker en Windows: Ejecutando contendedores Windows</a:t>
            </a:r>
            <a:endParaRPr b="0" lang="en-US" sz="2400" spc="-1" strike="noStrike">
              <a:latin typeface="Arial"/>
            </a:endParaRPr>
          </a:p>
          <a:p>
            <a:pPr>
              <a:lnSpc>
                <a:spcPct val="115000"/>
              </a:lnSpc>
              <a:spcAft>
                <a:spcPts val="1236"/>
              </a:spcAft>
              <a:buNone/>
              <a:tabLst>
                <a:tab algn="l" pos="450360"/>
              </a:tabLst>
            </a:pPr>
            <a:endParaRPr b="0" lang="en-US" sz="24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Kernel Compartido:</a:t>
            </a:r>
            <a:r>
              <a:rPr b="0" lang="es-ES" sz="2000" spc="-1" strike="noStrike">
                <a:latin typeface="Calibri"/>
              </a:rPr>
              <a:t> Estos contenedores utilizan directamente el kernel de Windows (como ocurre en Linux). No necesitan una VM adicional.</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Restricción:</a:t>
            </a:r>
            <a:r>
              <a:rPr b="0" lang="es-ES" sz="2000" spc="-1" strike="noStrike">
                <a:latin typeface="Calibri"/>
              </a:rPr>
              <a:t> Solo pueden ejecutar aplicaciones y librerías diseñadas para el ecosistema de Windows.</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Peso:</a:t>
            </a:r>
            <a:r>
              <a:rPr b="0" lang="es-ES" sz="2000" spc="-1" strike="noStrike">
                <a:latin typeface="Calibri"/>
              </a:rPr>
              <a:t> Son generalmente más voluminosos y grandes que sus equivalentes de Linux</a:t>
            </a:r>
            <a:r>
              <a:rPr b="0" lang="es-ES" sz="2400" spc="-1" strike="noStrike">
                <a:latin typeface="Calibri"/>
              </a:rPr>
              <a:t>.</a:t>
            </a:r>
            <a:endParaRPr b="0" lang="en-US" sz="2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Plataforma Docker</a:t>
            </a:r>
            <a:endParaRPr b="0" lang="en-US" sz="2400" spc="-1" strike="noStrike">
              <a:latin typeface="Arial"/>
            </a:endParaRPr>
          </a:p>
        </p:txBody>
      </p:sp>
      <p:sp>
        <p:nvSpPr>
          <p:cNvPr id="129" name="PlaceHolder 2"/>
          <p:cNvSpPr>
            <a:spLocks noGrp="1"/>
          </p:cNvSpPr>
          <p:nvPr>
            <p:ph/>
          </p:nvPr>
        </p:nvSpPr>
        <p:spPr>
          <a:xfrm>
            <a:off x="838080" y="1124640"/>
            <a:ext cx="10513080" cy="4348800"/>
          </a:xfrm>
          <a:prstGeom prst="rect">
            <a:avLst/>
          </a:prstGeom>
          <a:noFill/>
          <a:ln w="0">
            <a:noFill/>
          </a:ln>
        </p:spPr>
        <p:txBody>
          <a:bodyPr lIns="90000" rIns="90000" tIns="45000" bIns="45000" anchor="t">
            <a:noAutofit/>
          </a:bodyPr>
          <a:p>
            <a:pPr>
              <a:lnSpc>
                <a:spcPct val="100000"/>
              </a:lnSpc>
              <a:buNone/>
            </a:pPr>
            <a:endParaRPr b="0" lang="en-US" sz="2400" spc="-1" strike="noStrike">
              <a:latin typeface="Arial"/>
            </a:endParaRPr>
          </a:p>
          <a:p>
            <a:pPr>
              <a:lnSpc>
                <a:spcPct val="100000"/>
              </a:lnSpc>
              <a:buNone/>
            </a:pPr>
            <a:endParaRPr b="0" lang="en-US" sz="2400" spc="-1" strike="noStrike">
              <a:latin typeface="Arial"/>
            </a:endParaRPr>
          </a:p>
          <a:p>
            <a:pPr marL="432000" indent="-324000">
              <a:lnSpc>
                <a:spcPct val="100000"/>
              </a:lnSpc>
              <a:buClr>
                <a:srgbClr val="000000"/>
              </a:buClr>
              <a:buFont typeface="Wingdings" charset="2"/>
              <a:buChar char=""/>
            </a:pPr>
            <a:r>
              <a:rPr b="0" lang="es-ES" sz="2400" spc="-1" strike="noStrike">
                <a:latin typeface="Calibri"/>
              </a:rPr>
              <a:t> </a:t>
            </a:r>
            <a:r>
              <a:rPr b="1" lang="es-ES" sz="2400" spc="-1" strike="noStrike">
                <a:latin typeface="Calibri"/>
              </a:rPr>
              <a:t>Docker Daemon:</a:t>
            </a:r>
            <a:r>
              <a:rPr b="0" lang="es-ES" sz="2400" spc="-1" strike="noStrike">
                <a:latin typeface="Calibri"/>
              </a:rPr>
              <a:t> Es el servicio que gestiona y ejecuta los contenedores en el Host</a:t>
            </a:r>
            <a:endParaRPr b="0" lang="en-US" sz="2400" spc="-1" strike="noStrike">
              <a:latin typeface="Arial"/>
            </a:endParaRPr>
          </a:p>
          <a:p>
            <a:pPr marL="432000" indent="-324000">
              <a:lnSpc>
                <a:spcPct val="100000"/>
              </a:lnSpc>
              <a:buClr>
                <a:srgbClr val="000000"/>
              </a:buClr>
              <a:buFont typeface="Wingdings" charset="2"/>
              <a:buChar char=""/>
            </a:pPr>
            <a:r>
              <a:rPr b="0" lang="es-ES" sz="2400" spc="-1" strike="noStrike">
                <a:latin typeface="Calibri"/>
              </a:rPr>
              <a:t> </a:t>
            </a:r>
            <a:r>
              <a:rPr b="1" lang="es-ES" sz="2400" spc="-1" strike="noStrike">
                <a:latin typeface="Calibri"/>
              </a:rPr>
              <a:t>Docker CLI</a:t>
            </a:r>
            <a:r>
              <a:rPr b="0" lang="es-ES" sz="2400" spc="-1" strike="noStrike">
                <a:latin typeface="Calibri"/>
              </a:rPr>
              <a:t>:  es la aplicación Cliente de Docker para controlarlo mediante comandos</a:t>
            </a:r>
            <a:endParaRPr b="0" lang="en-US" sz="2400" spc="-1" strike="noStrike">
              <a:latin typeface="Arial"/>
            </a:endParaRPr>
          </a:p>
          <a:p>
            <a:pPr marL="432000" indent="-324000">
              <a:lnSpc>
                <a:spcPct val="100000"/>
              </a:lnSpc>
              <a:buClr>
                <a:srgbClr val="000000"/>
              </a:buClr>
              <a:buFont typeface="Wingdings" charset="2"/>
              <a:buChar char=""/>
            </a:pPr>
            <a:r>
              <a:rPr b="0" lang="es-ES" sz="2400" spc="-1" strike="noStrike">
                <a:latin typeface="Calibri"/>
              </a:rPr>
              <a:t> </a:t>
            </a:r>
            <a:r>
              <a:rPr b="1" lang="es-ES" sz="2400" spc="-1" strike="noStrike">
                <a:latin typeface="Calibri"/>
              </a:rPr>
              <a:t>Docker Desktop:</a:t>
            </a:r>
            <a:r>
              <a:rPr b="0" lang="es-ES" sz="2400" spc="-1" strike="noStrike">
                <a:latin typeface="Calibri"/>
              </a:rPr>
              <a:t> Es una aplicación para gestionar la plataforma Docker y facilitar su uso</a:t>
            </a:r>
            <a:endParaRPr b="0" lang="en-US" sz="2400" spc="-1" strike="noStrike">
              <a:latin typeface="Arial"/>
            </a:endParaRPr>
          </a:p>
          <a:p>
            <a:pPr marL="432000" indent="-324000">
              <a:lnSpc>
                <a:spcPct val="100000"/>
              </a:lnSpc>
              <a:buClr>
                <a:srgbClr val="000000"/>
              </a:buClr>
              <a:buFont typeface="Wingdings" charset="2"/>
              <a:buChar char=""/>
            </a:pPr>
            <a:r>
              <a:rPr b="0" lang="es-ES" sz="2400" spc="-1" strike="noStrike">
                <a:latin typeface="Calibri"/>
              </a:rPr>
              <a:t> </a:t>
            </a:r>
            <a:r>
              <a:rPr b="1" lang="es-ES" sz="2400" spc="-1" strike="noStrike">
                <a:latin typeface="Calibri"/>
              </a:rPr>
              <a:t>Docker Regitry:</a:t>
            </a:r>
            <a:r>
              <a:rPr b="0" lang="es-ES" sz="2400" spc="-1" strike="noStrike">
                <a:latin typeface="Calibri"/>
              </a:rPr>
              <a:t> Es un repositorio donde se almacenan imágenes de Docker</a:t>
            </a:r>
            <a:endParaRPr b="0" lang="en-US" sz="2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fundamentales</a:t>
            </a:r>
            <a:endParaRPr b="0" lang="en-US" sz="2400" spc="-1" strike="noStrike">
              <a:latin typeface="Arial"/>
            </a:endParaRPr>
          </a:p>
        </p:txBody>
      </p:sp>
      <p:sp>
        <p:nvSpPr>
          <p:cNvPr id="91" name="PlaceHolder 2"/>
          <p:cNvSpPr>
            <a:spLocks noGrp="1"/>
          </p:cNvSpPr>
          <p:nvPr>
            <p:ph/>
          </p:nvPr>
        </p:nvSpPr>
        <p:spPr>
          <a:xfrm>
            <a:off x="838080" y="1124640"/>
            <a:ext cx="10513080" cy="1394280"/>
          </a:xfrm>
          <a:prstGeom prst="rect">
            <a:avLst/>
          </a:prstGeom>
          <a:noFill/>
          <a:ln w="0">
            <a:noFill/>
          </a:ln>
        </p:spPr>
        <p:txBody>
          <a:bodyPr lIns="90000" rIns="90000" tIns="45000" bIns="45000" anchor="t">
            <a:noAutofit/>
          </a:bodyPr>
          <a:p>
            <a:pPr marL="432000" indent="-324000">
              <a:lnSpc>
                <a:spcPct val="90000"/>
              </a:lnSpc>
              <a:buClr>
                <a:srgbClr val="000000"/>
              </a:buClr>
              <a:buFont typeface="Wingdings" charset="2"/>
              <a:buChar char=""/>
            </a:pPr>
            <a:r>
              <a:rPr b="1" lang="es-ES" sz="2400" spc="-1" strike="noStrike">
                <a:latin typeface="Calibri"/>
                <a:ea typeface="DejaVu Sans"/>
              </a:rPr>
              <a:t>Definición:</a:t>
            </a:r>
            <a:r>
              <a:rPr b="0" lang="en-US" sz="1800" spc="-1" strike="noStrike">
                <a:latin typeface="Arial"/>
                <a:ea typeface="DejaVu Sans"/>
              </a:rPr>
              <a:t> </a:t>
            </a:r>
            <a:r>
              <a:rPr b="0" lang="es-ES" sz="2000" spc="-1" strike="noStrike">
                <a:latin typeface="Calibri"/>
                <a:ea typeface="DejaVu Sans"/>
              </a:rPr>
              <a:t>E</a:t>
            </a:r>
            <a:r>
              <a:rPr b="0" lang="es-ES" sz="2000" spc="-1" strike="noStrike">
                <a:solidFill>
                  <a:srgbClr val="000000"/>
                </a:solidFill>
                <a:latin typeface="Calibri"/>
                <a:ea typeface="DejaVu Sans"/>
              </a:rPr>
              <a:t>s un proyecto de código abierto que automatiza el despliegue de aplicaciones dentro de contenedores de software, proporcionando una capa adicional de abstracción y automatización de virtualización de aplicaciones en múltiples sistemas operativos</a:t>
            </a:r>
            <a:endParaRPr b="0" lang="en-US" sz="2000" spc="-1" strike="noStrike">
              <a:latin typeface="Arial"/>
            </a:endParaRPr>
          </a:p>
        </p:txBody>
      </p:sp>
      <p:pic>
        <p:nvPicPr>
          <p:cNvPr id="92" name="" descr=""/>
          <p:cNvPicPr/>
          <p:nvPr/>
        </p:nvPicPr>
        <p:blipFill>
          <a:blip r:embed="rId1"/>
          <a:srcRect l="0" t="0" r="0" b="11942"/>
          <a:stretch/>
        </p:blipFill>
        <p:spPr>
          <a:xfrm>
            <a:off x="3060000" y="2340000"/>
            <a:ext cx="5398920" cy="35600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Plataforma Docker</a:t>
            </a:r>
            <a:endParaRPr b="0" lang="en-US" sz="2400" spc="-1" strike="noStrike">
              <a:latin typeface="Arial"/>
            </a:endParaRPr>
          </a:p>
        </p:txBody>
      </p:sp>
      <p:pic>
        <p:nvPicPr>
          <p:cNvPr id="131" name="" descr=""/>
          <p:cNvPicPr/>
          <p:nvPr/>
        </p:nvPicPr>
        <p:blipFill>
          <a:blip r:embed="rId1"/>
          <a:stretch/>
        </p:blipFill>
        <p:spPr>
          <a:xfrm>
            <a:off x="21240" y="1260000"/>
            <a:ext cx="11857680" cy="48261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Plataforma Docker</a:t>
            </a:r>
            <a:endParaRPr b="0" lang="en-US" sz="2400" spc="-1" strike="noStrike">
              <a:latin typeface="Arial"/>
            </a:endParaRPr>
          </a:p>
        </p:txBody>
      </p:sp>
      <p:pic>
        <p:nvPicPr>
          <p:cNvPr id="133" name="" descr=""/>
          <p:cNvPicPr/>
          <p:nvPr/>
        </p:nvPicPr>
        <p:blipFill>
          <a:blip r:embed="rId1"/>
          <a:stretch/>
        </p:blipFill>
        <p:spPr>
          <a:xfrm>
            <a:off x="1714680" y="1379520"/>
            <a:ext cx="8845920" cy="40842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Plataforma Docker</a:t>
            </a:r>
            <a:endParaRPr b="0" lang="en-US" sz="2400" spc="-1" strike="noStrike">
              <a:latin typeface="Arial"/>
            </a:endParaRPr>
          </a:p>
        </p:txBody>
      </p:sp>
      <p:pic>
        <p:nvPicPr>
          <p:cNvPr id="135" name="" descr=""/>
          <p:cNvPicPr/>
          <p:nvPr/>
        </p:nvPicPr>
        <p:blipFill>
          <a:blip r:embed="rId1"/>
          <a:stretch/>
        </p:blipFill>
        <p:spPr>
          <a:xfrm>
            <a:off x="3960000" y="540000"/>
            <a:ext cx="5073120" cy="54882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básicos</a:t>
            </a:r>
            <a:endParaRPr b="0" lang="en-US" sz="2400" spc="-1" strike="noStrike">
              <a:latin typeface="Arial"/>
            </a:endParaRPr>
          </a:p>
        </p:txBody>
      </p:sp>
      <p:pic>
        <p:nvPicPr>
          <p:cNvPr id="137" name="" descr=""/>
          <p:cNvPicPr/>
          <p:nvPr/>
        </p:nvPicPr>
        <p:blipFill>
          <a:blip r:embed="rId1"/>
          <a:stretch/>
        </p:blipFill>
        <p:spPr>
          <a:xfrm>
            <a:off x="222480" y="1167840"/>
            <a:ext cx="11656440" cy="45910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básicos</a:t>
            </a:r>
            <a:endParaRPr b="0" lang="en-US" sz="2400" spc="-1" strike="noStrike">
              <a:latin typeface="Arial"/>
            </a:endParaRPr>
          </a:p>
        </p:txBody>
      </p:sp>
      <p:sp>
        <p:nvSpPr>
          <p:cNvPr id="139" name="PlaceHolder 2"/>
          <p:cNvSpPr>
            <a:spLocks noGrp="1"/>
          </p:cNvSpPr>
          <p:nvPr>
            <p:ph/>
          </p:nvPr>
        </p:nvSpPr>
        <p:spPr>
          <a:xfrm>
            <a:off x="838080" y="1124640"/>
            <a:ext cx="10513080" cy="854280"/>
          </a:xfrm>
          <a:prstGeom prst="rect">
            <a:avLst/>
          </a:prstGeom>
          <a:noFill/>
          <a:ln w="0">
            <a:noFill/>
          </a:ln>
        </p:spPr>
        <p:txBody>
          <a:bodyPr lIns="90000" rIns="90000" tIns="45000" bIns="45000" anchor="t">
            <a:noAutofit/>
          </a:bodyPr>
          <a:p>
            <a:pPr marL="432000" indent="-324000">
              <a:lnSpc>
                <a:spcPct val="100000"/>
              </a:lnSpc>
              <a:buClr>
                <a:srgbClr val="000000"/>
              </a:buClr>
              <a:buFont typeface="Wingdings" charset="2"/>
              <a:buChar char=""/>
            </a:pPr>
            <a:r>
              <a:rPr b="0" lang="en-US" sz="1800" spc="-1" strike="noStrike">
                <a:latin typeface="Arial"/>
              </a:rPr>
              <a:t> </a:t>
            </a:r>
            <a:r>
              <a:rPr b="1" lang="es-ES" sz="2400" spc="-1" strike="noStrike">
                <a:latin typeface="Calibri"/>
              </a:rPr>
              <a:t>Registro de imágenes DockerHub</a:t>
            </a:r>
            <a:r>
              <a:rPr b="0" lang="es-ES" sz="2400" spc="-1" strike="noStrike">
                <a:latin typeface="Calibri"/>
              </a:rPr>
              <a:t>: Su función principal es ser el lugar donde los </a:t>
            </a:r>
            <a:r>
              <a:rPr b="0" lang="es-ES" sz="2400" spc="-1" strike="noStrike">
                <a:latin typeface="Calibri"/>
              </a:rPr>
              <a:t>usuarios y las empresas almacenan, buscan y comparten sus imágenes de </a:t>
            </a:r>
            <a:r>
              <a:rPr b="0" lang="es-ES" sz="2400" spc="-1" strike="noStrike">
                <a:latin typeface="Calibri"/>
              </a:rPr>
              <a:t>contenedores.</a:t>
            </a:r>
            <a:endParaRPr b="0" lang="en-US" sz="2400" spc="-1" strike="noStrike">
              <a:latin typeface="Arial"/>
            </a:endParaRPr>
          </a:p>
        </p:txBody>
      </p:sp>
      <p:pic>
        <p:nvPicPr>
          <p:cNvPr id="140" name="" descr=""/>
          <p:cNvPicPr/>
          <p:nvPr/>
        </p:nvPicPr>
        <p:blipFill>
          <a:blip r:embed="rId1"/>
          <a:stretch/>
        </p:blipFill>
        <p:spPr>
          <a:xfrm>
            <a:off x="762480" y="2340000"/>
            <a:ext cx="10936440" cy="35607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a:t>
            </a:r>
            <a:r>
              <a:rPr b="1" lang="es-ES" sz="2400" spc="-1" strike="noStrike">
                <a:solidFill>
                  <a:srgbClr val="000000"/>
                </a:solidFill>
                <a:latin typeface="Calibri"/>
              </a:rPr>
              <a:t>o</a:t>
            </a:r>
            <a:r>
              <a:rPr b="1" lang="es-ES" sz="2400" spc="-1" strike="noStrike">
                <a:solidFill>
                  <a:srgbClr val="000000"/>
                </a:solidFill>
                <a:latin typeface="Calibri"/>
              </a:rPr>
              <a:t>n</a:t>
            </a:r>
            <a:r>
              <a:rPr b="1" lang="es-ES" sz="2400" spc="-1" strike="noStrike">
                <a:solidFill>
                  <a:srgbClr val="000000"/>
                </a:solidFill>
                <a:latin typeface="Calibri"/>
              </a:rPr>
              <a:t>c</a:t>
            </a:r>
            <a:r>
              <a:rPr b="1" lang="es-ES" sz="2400" spc="-1" strike="noStrike">
                <a:solidFill>
                  <a:srgbClr val="000000"/>
                </a:solidFill>
                <a:latin typeface="Calibri"/>
              </a:rPr>
              <a:t>e</a:t>
            </a:r>
            <a:r>
              <a:rPr b="1" lang="es-ES" sz="2400" spc="-1" strike="noStrike">
                <a:solidFill>
                  <a:srgbClr val="000000"/>
                </a:solidFill>
                <a:latin typeface="Calibri"/>
              </a:rPr>
              <a:t>p</a:t>
            </a:r>
            <a:r>
              <a:rPr b="1" lang="es-ES" sz="2400" spc="-1" strike="noStrike">
                <a:solidFill>
                  <a:srgbClr val="000000"/>
                </a:solidFill>
                <a:latin typeface="Calibri"/>
              </a:rPr>
              <a:t>t</a:t>
            </a:r>
            <a:r>
              <a:rPr b="1" lang="es-ES" sz="2400" spc="-1" strike="noStrike">
                <a:solidFill>
                  <a:srgbClr val="000000"/>
                </a:solidFill>
                <a:latin typeface="Calibri"/>
              </a:rPr>
              <a:t>o</a:t>
            </a:r>
            <a:r>
              <a:rPr b="1" lang="es-ES" sz="2400" spc="-1" strike="noStrike">
                <a:solidFill>
                  <a:srgbClr val="000000"/>
                </a:solidFill>
                <a:latin typeface="Calibri"/>
              </a:rPr>
              <a:t>s</a:t>
            </a:r>
            <a:r>
              <a:rPr b="1" lang="es-ES" sz="2400" spc="-1" strike="noStrike">
                <a:solidFill>
                  <a:srgbClr val="000000"/>
                </a:solidFill>
                <a:latin typeface="Calibri"/>
              </a:rPr>
              <a:t> </a:t>
            </a:r>
            <a:r>
              <a:rPr b="1" lang="es-ES" sz="2400" spc="-1" strike="noStrike">
                <a:solidFill>
                  <a:srgbClr val="000000"/>
                </a:solidFill>
                <a:latin typeface="Calibri"/>
              </a:rPr>
              <a:t>b</a:t>
            </a:r>
            <a:r>
              <a:rPr b="1" lang="es-ES" sz="2400" spc="-1" strike="noStrike">
                <a:solidFill>
                  <a:srgbClr val="000000"/>
                </a:solidFill>
                <a:latin typeface="Calibri"/>
              </a:rPr>
              <a:t>á</a:t>
            </a:r>
            <a:r>
              <a:rPr b="1" lang="es-ES" sz="2400" spc="-1" strike="noStrike">
                <a:solidFill>
                  <a:srgbClr val="000000"/>
                </a:solidFill>
                <a:latin typeface="Calibri"/>
              </a:rPr>
              <a:t>s</a:t>
            </a:r>
            <a:r>
              <a:rPr b="1" lang="es-ES" sz="2400" spc="-1" strike="noStrike">
                <a:solidFill>
                  <a:srgbClr val="000000"/>
                </a:solidFill>
                <a:latin typeface="Calibri"/>
              </a:rPr>
              <a:t>i</a:t>
            </a:r>
            <a:r>
              <a:rPr b="1" lang="es-ES" sz="2400" spc="-1" strike="noStrike">
                <a:solidFill>
                  <a:srgbClr val="000000"/>
                </a:solidFill>
                <a:latin typeface="Calibri"/>
              </a:rPr>
              <a:t>c</a:t>
            </a:r>
            <a:r>
              <a:rPr b="1" lang="es-ES" sz="2400" spc="-1" strike="noStrike">
                <a:solidFill>
                  <a:srgbClr val="000000"/>
                </a:solidFill>
                <a:latin typeface="Calibri"/>
              </a:rPr>
              <a:t>o</a:t>
            </a:r>
            <a:r>
              <a:rPr b="1" lang="es-ES" sz="2400" spc="-1" strike="noStrike">
                <a:solidFill>
                  <a:srgbClr val="000000"/>
                </a:solidFill>
                <a:latin typeface="Calibri"/>
              </a:rPr>
              <a:t>s</a:t>
            </a:r>
            <a:endParaRPr b="0" lang="en-US" sz="2400" spc="-1" strike="noStrike">
              <a:latin typeface="Arial"/>
            </a:endParaRPr>
          </a:p>
        </p:txBody>
      </p:sp>
      <p:sp>
        <p:nvSpPr>
          <p:cNvPr id="142" name="PlaceHolder 2"/>
          <p:cNvSpPr>
            <a:spLocks noGrp="1"/>
          </p:cNvSpPr>
          <p:nvPr>
            <p:ph/>
          </p:nvPr>
        </p:nvSpPr>
        <p:spPr>
          <a:xfrm>
            <a:off x="540000" y="1050120"/>
            <a:ext cx="6838920" cy="4708800"/>
          </a:xfrm>
          <a:prstGeom prst="rect">
            <a:avLst/>
          </a:prstGeom>
          <a:noFill/>
          <a:ln w="0">
            <a:noFill/>
          </a:ln>
        </p:spPr>
        <p:txBody>
          <a:bodyPr lIns="90000" rIns="90000" tIns="45000" bIns="45000" anchor="t">
            <a:noAutofit/>
          </a:bodyPr>
          <a:p>
            <a:pPr marL="216000" indent="-216000">
              <a:lnSpc>
                <a:spcPct val="100000"/>
              </a:lnSpc>
              <a:spcBef>
                <a:spcPts val="1417"/>
              </a:spcBef>
              <a:buClr>
                <a:srgbClr val="000000"/>
              </a:buClr>
              <a:buSzPct val="45000"/>
              <a:buFont typeface="Wingdings" charset="2"/>
              <a:buChar char=""/>
            </a:pPr>
            <a:r>
              <a:rPr b="1" lang="es-ES" sz="2400" spc="-1" strike="noStrike">
                <a:latin typeface="Calibri"/>
              </a:rPr>
              <a:t>Imágenes</a:t>
            </a:r>
            <a:endParaRPr b="0" lang="en-US" sz="24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Una imagen es una plantilla inmutable que contiene el sistema base, las dependencias, configuraciones y la aplicación que queremos ejecutar.</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Se construye en capas: cada instrucción en un Dockerfile añade una nueva capa.</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Las imágenes pueden reutilizar capas comunes, optimizando almacenamiento y descargas.</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Se almacenan en repositorios (públicos o privados), como Docker Hub o registros corporativos.</a:t>
            </a:r>
            <a:endParaRPr b="0" lang="en-US" sz="2000" spc="-1" strike="noStrike">
              <a:latin typeface="Arial"/>
            </a:endParaRPr>
          </a:p>
        </p:txBody>
      </p:sp>
      <p:pic>
        <p:nvPicPr>
          <p:cNvPr id="143" name="" descr=""/>
          <p:cNvPicPr/>
          <p:nvPr/>
        </p:nvPicPr>
        <p:blipFill>
          <a:blip r:embed="rId1"/>
          <a:srcRect l="0" t="14423" r="0" b="0"/>
          <a:stretch/>
        </p:blipFill>
        <p:spPr>
          <a:xfrm>
            <a:off x="7380000" y="1800000"/>
            <a:ext cx="4678920" cy="27223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básicos</a:t>
            </a:r>
            <a:endParaRPr b="0" lang="en-US" sz="2400" spc="-1" strike="noStrike">
              <a:latin typeface="Arial"/>
            </a:endParaRPr>
          </a:p>
        </p:txBody>
      </p:sp>
      <p:sp>
        <p:nvSpPr>
          <p:cNvPr id="145" name="PlaceHolder 2"/>
          <p:cNvSpPr>
            <a:spLocks noGrp="1"/>
          </p:cNvSpPr>
          <p:nvPr>
            <p:ph/>
          </p:nvPr>
        </p:nvSpPr>
        <p:spPr>
          <a:xfrm>
            <a:off x="838080" y="1124640"/>
            <a:ext cx="10513080" cy="3014280"/>
          </a:xfrm>
          <a:prstGeom prst="rect">
            <a:avLst/>
          </a:prstGeom>
          <a:noFill/>
          <a:ln w="0">
            <a:noFill/>
          </a:ln>
        </p:spPr>
        <p:txBody>
          <a:bodyPr lIns="90000" rIns="90000" tIns="45000" bIns="45000" anchor="t">
            <a:noAutofit/>
          </a:bodyPr>
          <a:p>
            <a:pPr>
              <a:lnSpc>
                <a:spcPct val="100000"/>
              </a:lnSpc>
              <a:buNone/>
            </a:pPr>
            <a:r>
              <a:rPr b="1" lang="es-ES" sz="2400" spc="-1" strike="noStrike">
                <a:latin typeface="Calibri"/>
              </a:rPr>
              <a:t>Contenedores</a:t>
            </a:r>
            <a:endParaRPr b="0" lang="en-US" sz="2400" spc="-1" strike="noStrike">
              <a:latin typeface="Arial"/>
            </a:endParaRPr>
          </a:p>
          <a:p>
            <a:pPr>
              <a:lnSpc>
                <a:spcPct val="100000"/>
              </a:lnSpc>
              <a:buNone/>
            </a:pPr>
            <a:endParaRPr b="0" lang="en-US" sz="24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Un contenedor es una instancia en ejecución de una imagen.</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Son efímeros: pueden iniciarse, detenerse y eliminarse fácilmente.</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Están aislados, pero comparten el kernel del sistema operativo host.</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Pueden configurarse con recursos limitados (CPU, memoria, almacenamiento).</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Pueden ejecutarse múltiples contenedores a partir de la misma imagen.</a:t>
            </a:r>
            <a:endParaRPr b="0" lang="en-US" sz="2000" spc="-1" strike="noStrike">
              <a:latin typeface="Arial"/>
            </a:endParaRPr>
          </a:p>
        </p:txBody>
      </p:sp>
      <p:pic>
        <p:nvPicPr>
          <p:cNvPr id="146" name="" descr=""/>
          <p:cNvPicPr/>
          <p:nvPr/>
        </p:nvPicPr>
        <p:blipFill>
          <a:blip r:embed="rId1"/>
          <a:stretch/>
        </p:blipFill>
        <p:spPr>
          <a:xfrm>
            <a:off x="4618080" y="4472640"/>
            <a:ext cx="2760840" cy="16462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básicos</a:t>
            </a:r>
            <a:endParaRPr b="0" lang="en-US" sz="2400" spc="-1" strike="noStrike">
              <a:latin typeface="Arial"/>
            </a:endParaRPr>
          </a:p>
        </p:txBody>
      </p:sp>
      <p:sp>
        <p:nvSpPr>
          <p:cNvPr id="148" name="PlaceHolder 2"/>
          <p:cNvSpPr>
            <a:spLocks noGrp="1"/>
          </p:cNvSpPr>
          <p:nvPr>
            <p:ph/>
          </p:nvPr>
        </p:nvSpPr>
        <p:spPr>
          <a:xfrm>
            <a:off x="360000" y="1260000"/>
            <a:ext cx="6720840" cy="4348800"/>
          </a:xfrm>
          <a:prstGeom prst="rect">
            <a:avLst/>
          </a:prstGeom>
          <a:noFill/>
          <a:ln w="0">
            <a:noFill/>
          </a:ln>
        </p:spPr>
        <p:txBody>
          <a:bodyPr lIns="90000" rIns="90000" tIns="45000" bIns="45000" anchor="t">
            <a:noAutofit/>
          </a:bodyPr>
          <a:p>
            <a:pPr>
              <a:lnSpc>
                <a:spcPct val="100000"/>
              </a:lnSpc>
              <a:buNone/>
            </a:pPr>
            <a:r>
              <a:rPr b="1" lang="es-ES" sz="2400" spc="-1" strike="noStrike">
                <a:latin typeface="Calibri"/>
              </a:rPr>
              <a:t>Ciclo de vida de un contenedor</a:t>
            </a:r>
            <a:endParaRPr b="0" lang="en-US" sz="2400" spc="-1" strike="noStrike">
              <a:latin typeface="Arial"/>
            </a:endParaRPr>
          </a:p>
          <a:p>
            <a:pPr>
              <a:lnSpc>
                <a:spcPct val="100000"/>
              </a:lnSpc>
              <a:buNone/>
            </a:pPr>
            <a:endParaRPr b="0" lang="en-US" sz="2400" spc="-1" strike="noStrike">
              <a:latin typeface="Arial"/>
            </a:endParaRPr>
          </a:p>
          <a:p>
            <a:pPr marL="450360" indent="-179640">
              <a:lnSpc>
                <a:spcPct val="115000"/>
              </a:lnSpc>
              <a:spcAft>
                <a:spcPts val="1236"/>
              </a:spcAft>
              <a:buNone/>
              <a:tabLst>
                <a:tab algn="l" pos="0"/>
              </a:tabLst>
            </a:pPr>
            <a:r>
              <a:rPr b="1" lang="es-ES" sz="2000" spc="-1" strike="noStrike">
                <a:latin typeface="Calibri"/>
              </a:rPr>
              <a:t>Crear</a:t>
            </a:r>
            <a:r>
              <a:rPr b="0" lang="es-ES" sz="2000" spc="-1" strike="noStrike">
                <a:latin typeface="Calibri"/>
              </a:rPr>
              <a:t> → a partir de una imagen (</a:t>
            </a:r>
            <a:r>
              <a:rPr b="0" lang="es-ES" sz="2000" spc="-1" strike="noStrike">
                <a:latin typeface="Calibri"/>
                <a:ea typeface="Liberation Mono;Courier New"/>
              </a:rPr>
              <a:t>docker create).</a:t>
            </a:r>
            <a:endParaRPr b="0" lang="en-US" sz="2000" spc="-1" strike="noStrike">
              <a:latin typeface="Arial"/>
            </a:endParaRPr>
          </a:p>
          <a:p>
            <a:pPr marL="450360" indent="-179640">
              <a:lnSpc>
                <a:spcPct val="115000"/>
              </a:lnSpc>
              <a:spcAft>
                <a:spcPts val="1236"/>
              </a:spcAft>
              <a:buNone/>
              <a:tabLst>
                <a:tab algn="l" pos="0"/>
              </a:tabLst>
            </a:pPr>
            <a:r>
              <a:rPr b="1" lang="es-ES" sz="2000" spc="-1" strike="noStrike">
                <a:latin typeface="Calibri"/>
                <a:ea typeface="Liberation Mono;Courier New"/>
              </a:rPr>
              <a:t>Ejecutar</a:t>
            </a:r>
            <a:r>
              <a:rPr b="0" lang="es-ES" sz="2000" spc="-1" strike="noStrike">
                <a:latin typeface="Calibri"/>
                <a:ea typeface="Liberation Mono;Courier New"/>
              </a:rPr>
              <a:t> → el contenedor empieza su proceso principal (docker run).</a:t>
            </a:r>
            <a:endParaRPr b="0" lang="en-US" sz="2000" spc="-1" strike="noStrike">
              <a:latin typeface="Arial"/>
            </a:endParaRPr>
          </a:p>
          <a:p>
            <a:pPr marL="450360" indent="-179640">
              <a:lnSpc>
                <a:spcPct val="115000"/>
              </a:lnSpc>
              <a:spcAft>
                <a:spcPts val="1236"/>
              </a:spcAft>
              <a:buNone/>
              <a:tabLst>
                <a:tab algn="l" pos="0"/>
              </a:tabLst>
            </a:pPr>
            <a:r>
              <a:rPr b="1" lang="es-ES" sz="2000" spc="-1" strike="noStrike">
                <a:latin typeface="Calibri"/>
                <a:ea typeface="Liberation Mono;Courier New"/>
              </a:rPr>
              <a:t>Detener</a:t>
            </a:r>
            <a:r>
              <a:rPr b="0" lang="es-ES" sz="2000" spc="-1" strike="noStrike">
                <a:latin typeface="Calibri"/>
                <a:ea typeface="Liberation Mono;Courier New"/>
              </a:rPr>
              <a:t> → el proceso se interrumpe (docker stop).</a:t>
            </a:r>
            <a:endParaRPr b="0" lang="en-US" sz="2000" spc="-1" strike="noStrike">
              <a:latin typeface="Arial"/>
            </a:endParaRPr>
          </a:p>
          <a:p>
            <a:pPr marL="450360" indent="-179640">
              <a:lnSpc>
                <a:spcPct val="115000"/>
              </a:lnSpc>
              <a:spcAft>
                <a:spcPts val="1236"/>
              </a:spcAft>
              <a:buNone/>
              <a:tabLst>
                <a:tab algn="l" pos="0"/>
              </a:tabLst>
            </a:pPr>
            <a:r>
              <a:rPr b="1" lang="es-ES" sz="2000" spc="-1" strike="noStrike">
                <a:latin typeface="Calibri"/>
                <a:ea typeface="Liberation Mono;Courier New"/>
              </a:rPr>
              <a:t>Eliminar</a:t>
            </a:r>
            <a:r>
              <a:rPr b="0" lang="es-ES" sz="2000" spc="-1" strike="noStrike">
                <a:latin typeface="Calibri"/>
                <a:ea typeface="Liberation Mono;Courier New"/>
              </a:rPr>
              <a:t> → se libera el contenedor del sistema (docker rm).</a:t>
            </a:r>
            <a:endParaRPr b="0" lang="en-US" sz="2000" spc="-1" strike="noStrike">
              <a:latin typeface="Arial"/>
            </a:endParaRPr>
          </a:p>
          <a:p>
            <a:pPr marL="450360" indent="-179640">
              <a:lnSpc>
                <a:spcPct val="115000"/>
              </a:lnSpc>
              <a:spcAft>
                <a:spcPts val="1236"/>
              </a:spcAft>
              <a:buNone/>
              <a:tabLst>
                <a:tab algn="l" pos="0"/>
              </a:tabLst>
            </a:pPr>
            <a:r>
              <a:rPr b="1" lang="es-ES" sz="2000" spc="-1" strike="noStrike">
                <a:latin typeface="Calibri"/>
                <a:ea typeface="Liberation Mono;Courier New"/>
              </a:rPr>
              <a:t>Reutilizar</a:t>
            </a:r>
            <a:r>
              <a:rPr b="0" lang="es-ES" sz="2000" spc="-1" strike="noStrike">
                <a:latin typeface="Calibri"/>
                <a:ea typeface="Liberation Mono;Courier New"/>
              </a:rPr>
              <a:t> → podemos volver a levantarlo desde la misma imagen.</a:t>
            </a:r>
            <a:endParaRPr b="0" lang="en-US" sz="2000" spc="-1" strike="noStrike">
              <a:latin typeface="Arial"/>
            </a:endParaRPr>
          </a:p>
        </p:txBody>
      </p:sp>
      <p:pic>
        <p:nvPicPr>
          <p:cNvPr id="149" name="" descr=""/>
          <p:cNvPicPr/>
          <p:nvPr/>
        </p:nvPicPr>
        <p:blipFill>
          <a:blip r:embed="rId1"/>
          <a:srcRect l="0" t="0" r="0" b="15157"/>
          <a:stretch/>
        </p:blipFill>
        <p:spPr>
          <a:xfrm>
            <a:off x="7262640" y="1716120"/>
            <a:ext cx="4813920" cy="30585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Volúmenes</a:t>
            </a:r>
            <a:endParaRPr b="0" lang="en-US" sz="2400" spc="-1" strike="noStrike">
              <a:latin typeface="Arial"/>
            </a:endParaRPr>
          </a:p>
        </p:txBody>
      </p:sp>
      <p:sp>
        <p:nvSpPr>
          <p:cNvPr id="151" name="PlaceHolder 10"/>
          <p:cNvSpPr/>
          <p:nvPr/>
        </p:nvSpPr>
        <p:spPr>
          <a:xfrm>
            <a:off x="360000" y="1260360"/>
            <a:ext cx="11338920" cy="4348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n-US" sz="2400" spc="-1" strike="noStrike">
              <a:latin typeface="Arial"/>
            </a:endParaRPr>
          </a:p>
          <a:p>
            <a:pPr>
              <a:lnSpc>
                <a:spcPct val="100000"/>
              </a:lnSpc>
              <a:buNone/>
            </a:pPr>
            <a:r>
              <a:rPr b="1" lang="es-ES" sz="2400" spc="-1" strike="noStrike">
                <a:solidFill>
                  <a:srgbClr val="000000"/>
                </a:solidFill>
                <a:latin typeface="Calibri"/>
                <a:ea typeface="DejaVu Sans"/>
              </a:rPr>
              <a:t>Problema Base</a:t>
            </a:r>
            <a:endParaRPr b="0" lang="en-US" sz="2400" spc="-1" strike="noStrike">
              <a:latin typeface="Arial"/>
            </a:endParaRPr>
          </a:p>
          <a:p>
            <a:pPr>
              <a:lnSpc>
                <a:spcPct val="100000"/>
              </a:lnSpc>
              <a:buNone/>
            </a:pPr>
            <a:r>
              <a:rPr b="0" lang="es-ES" sz="2000" spc="-1" strike="noStrike">
                <a:solidFill>
                  <a:srgbClr val="000000"/>
                </a:solidFill>
                <a:latin typeface="Calibri"/>
                <a:ea typeface="DejaVu Sans"/>
              </a:rPr>
              <a:t>Los contenedores no son persistentes: si eliminas o actualizas un contenedor, pierdes todos los datos generados o modificados dentro de él.</a:t>
            </a:r>
            <a:endParaRPr b="0" lang="en-US" sz="2000" spc="-1" strike="noStrike">
              <a:latin typeface="Arial"/>
            </a:endParaRPr>
          </a:p>
          <a:p>
            <a:pPr>
              <a:lnSpc>
                <a:spcPct val="100000"/>
              </a:lnSpc>
              <a:buNone/>
            </a:pPr>
            <a:r>
              <a:rPr b="1" lang="es-ES" sz="2400" spc="-1" strike="noStrike">
                <a:solidFill>
                  <a:srgbClr val="000000"/>
                </a:solidFill>
                <a:latin typeface="Calibri"/>
                <a:ea typeface="DejaVu Sans"/>
              </a:rPr>
              <a:t>Solución: Los Volúmenes</a:t>
            </a:r>
            <a:endParaRPr b="0" lang="en-US" sz="2400" spc="-1" strike="noStrike">
              <a:latin typeface="Arial"/>
            </a:endParaRPr>
          </a:p>
          <a:p>
            <a:pPr>
              <a:lnSpc>
                <a:spcPct val="100000"/>
              </a:lnSpc>
              <a:buNone/>
            </a:pPr>
            <a:r>
              <a:rPr b="0" lang="es-ES" sz="2000" spc="-1" strike="noStrike">
                <a:solidFill>
                  <a:srgbClr val="000000"/>
                </a:solidFill>
                <a:latin typeface="Calibri"/>
                <a:ea typeface="DejaVu Sans"/>
              </a:rPr>
              <a:t>Los volúmenes solucionan la persistencia, permitiendo:</a:t>
            </a:r>
            <a:endParaRPr b="0" lang="en-US" sz="2000" spc="-1" strike="noStrike">
              <a:latin typeface="Arial"/>
            </a:endParaRPr>
          </a:p>
          <a:p>
            <a:pPr marL="450360" indent="-179640">
              <a:lnSpc>
                <a:spcPct val="100000"/>
              </a:lnSpc>
              <a:spcBef>
                <a:spcPts val="1417"/>
              </a:spcBef>
              <a:buClr>
                <a:srgbClr val="000000"/>
              </a:buClr>
              <a:buSzPct val="45000"/>
              <a:buFont typeface="Wingdings" charset="2"/>
              <a:buChar char=""/>
              <a:tabLst>
                <a:tab algn="l" pos="450360"/>
              </a:tabLst>
            </a:pPr>
            <a:r>
              <a:rPr b="0" lang="es-ES" sz="2000" spc="-1" strike="noStrike">
                <a:solidFill>
                  <a:srgbClr val="000000"/>
                </a:solidFill>
                <a:latin typeface="Calibri"/>
                <a:ea typeface="DejaVu Sans"/>
              </a:rPr>
              <a:t>Guardar datos de forma persistente en la máquina anfitriona (host).</a:t>
            </a:r>
            <a:endParaRPr b="0" lang="en-US" sz="2000" spc="-1" strike="noStrike">
              <a:latin typeface="Arial"/>
            </a:endParaRPr>
          </a:p>
          <a:p>
            <a:pPr marL="450360" indent="-179640">
              <a:lnSpc>
                <a:spcPct val="100000"/>
              </a:lnSpc>
              <a:spcBef>
                <a:spcPts val="1417"/>
              </a:spcBef>
              <a:buClr>
                <a:srgbClr val="000000"/>
              </a:buClr>
              <a:buSzPct val="45000"/>
              <a:buFont typeface="Wingdings" charset="2"/>
              <a:buChar char=""/>
              <a:tabLst>
                <a:tab algn="l" pos="450360"/>
              </a:tabLst>
            </a:pPr>
            <a:r>
              <a:rPr b="0" lang="es-ES" sz="2000" spc="-1" strike="noStrike">
                <a:solidFill>
                  <a:srgbClr val="000000"/>
                </a:solidFill>
                <a:latin typeface="Calibri"/>
                <a:ea typeface="DejaVu Sans"/>
              </a:rPr>
              <a:t>Compartir datos y configuraciones entre varios contenedores que los necesiten.</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Volúmenes</a:t>
            </a:r>
            <a:endParaRPr b="0" lang="en-US" sz="2400" spc="-1" strike="noStrike">
              <a:latin typeface="Arial"/>
            </a:endParaRPr>
          </a:p>
        </p:txBody>
      </p:sp>
      <p:pic>
        <p:nvPicPr>
          <p:cNvPr id="153" name="" descr=""/>
          <p:cNvPicPr/>
          <p:nvPr/>
        </p:nvPicPr>
        <p:blipFill>
          <a:blip r:embed="rId1"/>
          <a:stretch/>
        </p:blipFill>
        <p:spPr>
          <a:xfrm>
            <a:off x="2681280" y="1374840"/>
            <a:ext cx="6912720" cy="40935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fundamentales</a:t>
            </a:r>
            <a:endParaRPr b="0" lang="en-US" sz="2400" spc="-1" strike="noStrike">
              <a:latin typeface="Arial"/>
            </a:endParaRPr>
          </a:p>
        </p:txBody>
      </p:sp>
      <p:pic>
        <p:nvPicPr>
          <p:cNvPr id="94" name="" descr=""/>
          <p:cNvPicPr/>
          <p:nvPr/>
        </p:nvPicPr>
        <p:blipFill>
          <a:blip r:embed="rId1"/>
          <a:stretch/>
        </p:blipFill>
        <p:spPr>
          <a:xfrm>
            <a:off x="3243960" y="1056600"/>
            <a:ext cx="5934960" cy="49417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Volúmenes</a:t>
            </a:r>
            <a:endParaRPr b="0" lang="en-US" sz="2400" spc="-1" strike="noStrike">
              <a:latin typeface="Arial"/>
            </a:endParaRPr>
          </a:p>
        </p:txBody>
      </p:sp>
      <p:sp>
        <p:nvSpPr>
          <p:cNvPr id="155" name="PlaceHolder 12"/>
          <p:cNvSpPr/>
          <p:nvPr/>
        </p:nvSpPr>
        <p:spPr>
          <a:xfrm>
            <a:off x="360000" y="1260720"/>
            <a:ext cx="11338920" cy="2518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ES" sz="2400" spc="-1" strike="noStrike">
                <a:solidFill>
                  <a:srgbClr val="000000"/>
                </a:solidFill>
                <a:latin typeface="Calibri"/>
                <a:ea typeface="DejaVu Sans"/>
              </a:rPr>
              <a:t>1. Volúmenes Gestionados por Docker (Named Volumes)</a:t>
            </a:r>
            <a:endParaRPr b="0" lang="en-US" sz="2400" spc="-1" strike="noStrike">
              <a:latin typeface="Arial"/>
            </a:endParaRPr>
          </a:p>
          <a:p>
            <a:pPr marL="450360" indent="-179640">
              <a:lnSpc>
                <a:spcPct val="100000"/>
              </a:lnSpc>
              <a:spcBef>
                <a:spcPts val="1417"/>
              </a:spcBef>
              <a:buClr>
                <a:srgbClr val="000000"/>
              </a:buClr>
              <a:buSzPct val="45000"/>
              <a:buFont typeface="Wingdings" charset="2"/>
              <a:buChar char=""/>
              <a:tabLst>
                <a:tab algn="l" pos="450360"/>
              </a:tabLst>
            </a:pPr>
            <a:r>
              <a:rPr b="1" lang="es-ES" sz="2000" spc="-1" strike="noStrike">
                <a:solidFill>
                  <a:srgbClr val="000000"/>
                </a:solidFill>
                <a:latin typeface="Calibri"/>
                <a:ea typeface="DejaVu Sans"/>
              </a:rPr>
              <a:t>Mecanismo:</a:t>
            </a:r>
            <a:r>
              <a:rPr b="0" lang="es-ES" sz="2000" spc="-1" strike="noStrike">
                <a:solidFill>
                  <a:srgbClr val="000000"/>
                </a:solidFill>
                <a:latin typeface="Calibri"/>
                <a:ea typeface="DejaVu Sans"/>
              </a:rPr>
              <a:t> Creados y gestionados íntegramente por Docker (opción recomendada).</a:t>
            </a:r>
            <a:endParaRPr b="0" lang="en-US" sz="2000" spc="-1" strike="noStrike">
              <a:latin typeface="Arial"/>
            </a:endParaRPr>
          </a:p>
          <a:p>
            <a:pPr marL="450360" indent="-179640">
              <a:lnSpc>
                <a:spcPct val="100000"/>
              </a:lnSpc>
              <a:spcBef>
                <a:spcPts val="1417"/>
              </a:spcBef>
              <a:buClr>
                <a:srgbClr val="000000"/>
              </a:buClr>
              <a:buSzPct val="45000"/>
              <a:buFont typeface="Wingdings" charset="2"/>
              <a:buChar char=""/>
              <a:tabLst>
                <a:tab algn="l" pos="450360"/>
              </a:tabLst>
            </a:pPr>
            <a:r>
              <a:rPr b="1" lang="es-ES" sz="2000" spc="-1" strike="noStrike">
                <a:solidFill>
                  <a:srgbClr val="000000"/>
                </a:solidFill>
                <a:latin typeface="Calibri"/>
                <a:ea typeface="DejaVu Sans"/>
              </a:rPr>
              <a:t>Ubicación</a:t>
            </a:r>
            <a:r>
              <a:rPr b="0" lang="es-ES" sz="2000" spc="-1" strike="noStrike">
                <a:solidFill>
                  <a:srgbClr val="000000"/>
                </a:solidFill>
                <a:latin typeface="Calibri"/>
                <a:ea typeface="DejaVu Sans"/>
              </a:rPr>
              <a:t>: Docker decide dónde guardarlos en el disco del Host.</a:t>
            </a:r>
            <a:endParaRPr b="0" lang="en-US" sz="2000" spc="-1" strike="noStrike">
              <a:latin typeface="Arial"/>
            </a:endParaRPr>
          </a:p>
          <a:p>
            <a:pPr marL="450360" indent="-179640">
              <a:lnSpc>
                <a:spcPct val="100000"/>
              </a:lnSpc>
              <a:spcBef>
                <a:spcPts val="1417"/>
              </a:spcBef>
              <a:buClr>
                <a:srgbClr val="000000"/>
              </a:buClr>
              <a:buSzPct val="45000"/>
              <a:buFont typeface="Wingdings" charset="2"/>
              <a:buChar char=""/>
              <a:tabLst>
                <a:tab algn="l" pos="450360"/>
              </a:tabLst>
            </a:pPr>
            <a:r>
              <a:rPr b="1" lang="es-ES" sz="2000" spc="-1" strike="noStrike">
                <a:solidFill>
                  <a:srgbClr val="000000"/>
                </a:solidFill>
                <a:latin typeface="Calibri"/>
                <a:ea typeface="DejaVu Sans"/>
              </a:rPr>
              <a:t>Uso:</a:t>
            </a:r>
            <a:r>
              <a:rPr b="0" lang="es-ES" sz="2000" spc="-1" strike="noStrike">
                <a:solidFill>
                  <a:srgbClr val="000000"/>
                </a:solidFill>
                <a:latin typeface="Calibri"/>
                <a:ea typeface="DejaVu Sans"/>
              </a:rPr>
              <a:t> Bases de datos, archivos de configuración importantes, y cualquier dato que deba persistir tras eliminar o actualizar el contenedor.</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Volúmenes</a:t>
            </a:r>
            <a:endParaRPr b="0" lang="en-US" sz="2400" spc="-1" strike="noStrike">
              <a:latin typeface="Arial"/>
            </a:endParaRPr>
          </a:p>
        </p:txBody>
      </p:sp>
      <p:sp>
        <p:nvSpPr>
          <p:cNvPr id="157" name="PlaceHolder 16"/>
          <p:cNvSpPr/>
          <p:nvPr/>
        </p:nvSpPr>
        <p:spPr>
          <a:xfrm>
            <a:off x="360000" y="1261080"/>
            <a:ext cx="11338920" cy="2697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ES" sz="2400" spc="-1" strike="noStrike">
                <a:solidFill>
                  <a:srgbClr val="000000"/>
                </a:solidFill>
                <a:latin typeface="Calibri"/>
                <a:ea typeface="DejaVu Sans"/>
              </a:rPr>
              <a:t>2. Montajes de Enlace (Bind Mounts)</a:t>
            </a:r>
            <a:endParaRPr b="0" lang="en-US" sz="2400" spc="-1" strike="noStrike">
              <a:latin typeface="Arial"/>
            </a:endParaRPr>
          </a:p>
          <a:p>
            <a:pPr marL="450360" indent="-179640">
              <a:lnSpc>
                <a:spcPct val="100000"/>
              </a:lnSpc>
              <a:spcBef>
                <a:spcPts val="1417"/>
              </a:spcBef>
              <a:buClr>
                <a:srgbClr val="000000"/>
              </a:buClr>
              <a:buSzPct val="45000"/>
              <a:buFont typeface="Wingdings" charset="2"/>
              <a:buChar char=""/>
              <a:tabLst>
                <a:tab algn="l" pos="450360"/>
              </a:tabLst>
            </a:pPr>
            <a:r>
              <a:rPr b="1" lang="es-ES" sz="2000" spc="-1" strike="noStrike">
                <a:solidFill>
                  <a:srgbClr val="000000"/>
                </a:solidFill>
                <a:latin typeface="Calibri"/>
                <a:ea typeface="DejaVu Sans"/>
              </a:rPr>
              <a:t>Mecanismo</a:t>
            </a:r>
            <a:r>
              <a:rPr b="0" lang="es-ES" sz="2000" spc="-1" strike="noStrike">
                <a:solidFill>
                  <a:srgbClr val="000000"/>
                </a:solidFill>
                <a:latin typeface="Calibri"/>
                <a:ea typeface="DejaVu Sans"/>
              </a:rPr>
              <a:t>: El usuario especifica la ruta exacta de la carpeta del Host que desea "proyectar" dentro del contenedor.</a:t>
            </a:r>
            <a:endParaRPr b="0" lang="en-US" sz="2000" spc="-1" strike="noStrike">
              <a:latin typeface="Arial"/>
            </a:endParaRPr>
          </a:p>
          <a:p>
            <a:pPr marL="450360" indent="-179640">
              <a:lnSpc>
                <a:spcPct val="100000"/>
              </a:lnSpc>
              <a:spcBef>
                <a:spcPts val="1417"/>
              </a:spcBef>
              <a:buClr>
                <a:srgbClr val="000000"/>
              </a:buClr>
              <a:buSzPct val="45000"/>
              <a:buFont typeface="Wingdings" charset="2"/>
              <a:buChar char=""/>
              <a:tabLst>
                <a:tab algn="l" pos="450360"/>
              </a:tabLst>
            </a:pPr>
            <a:r>
              <a:rPr b="1" lang="es-ES" sz="2000" spc="-1" strike="noStrike">
                <a:solidFill>
                  <a:srgbClr val="000000"/>
                </a:solidFill>
                <a:latin typeface="Calibri"/>
                <a:ea typeface="DejaVu Sans"/>
              </a:rPr>
              <a:t>Ubicación</a:t>
            </a:r>
            <a:r>
              <a:rPr b="0" lang="es-ES" sz="2000" spc="-1" strike="noStrike">
                <a:solidFill>
                  <a:srgbClr val="000000"/>
                </a:solidFill>
                <a:latin typeface="Calibri"/>
                <a:ea typeface="DejaVu Sans"/>
              </a:rPr>
              <a:t>: El usuario es responsable de la ruta en el Host.</a:t>
            </a:r>
            <a:endParaRPr b="0" lang="en-US" sz="2000" spc="-1" strike="noStrike">
              <a:latin typeface="Arial"/>
            </a:endParaRPr>
          </a:p>
          <a:p>
            <a:pPr marL="450360" indent="-179640">
              <a:lnSpc>
                <a:spcPct val="100000"/>
              </a:lnSpc>
              <a:spcBef>
                <a:spcPts val="1417"/>
              </a:spcBef>
              <a:buClr>
                <a:srgbClr val="000000"/>
              </a:buClr>
              <a:buSzPct val="45000"/>
              <a:buFont typeface="Wingdings" charset="2"/>
              <a:buChar char=""/>
              <a:tabLst>
                <a:tab algn="l" pos="450360"/>
              </a:tabLst>
            </a:pPr>
            <a:r>
              <a:rPr b="1" lang="es-ES" sz="2000" spc="-1" strike="noStrike">
                <a:solidFill>
                  <a:srgbClr val="000000"/>
                </a:solidFill>
                <a:latin typeface="Calibri"/>
                <a:ea typeface="DejaVu Sans"/>
              </a:rPr>
              <a:t>Uso</a:t>
            </a:r>
            <a:r>
              <a:rPr b="0" lang="es-ES" sz="2000" spc="-1" strike="noStrike">
                <a:solidFill>
                  <a:srgbClr val="000000"/>
                </a:solidFill>
                <a:latin typeface="Calibri"/>
                <a:ea typeface="DejaVu Sans"/>
              </a:rPr>
              <a:t>: Desarrollo de software, cuando se necesita que los cambios de código se reflejen instantáneamente dentro del contenedor.</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Volúmenes</a:t>
            </a:r>
            <a:endParaRPr b="0" lang="en-US" sz="2400" spc="-1" strike="noStrike">
              <a:latin typeface="Arial"/>
            </a:endParaRPr>
          </a:p>
        </p:txBody>
      </p:sp>
      <p:sp>
        <p:nvSpPr>
          <p:cNvPr id="159" name="PlaceHolder 18"/>
          <p:cNvSpPr/>
          <p:nvPr/>
        </p:nvSpPr>
        <p:spPr>
          <a:xfrm>
            <a:off x="360000" y="1261440"/>
            <a:ext cx="11338920" cy="2517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ES" sz="2400" spc="-1" strike="noStrike">
                <a:solidFill>
                  <a:srgbClr val="000000"/>
                </a:solidFill>
                <a:latin typeface="Calibri"/>
                <a:ea typeface="DejaVu Sans"/>
              </a:rPr>
              <a:t>3. Montajes tmpfs (Volúmenes de Memoria)</a:t>
            </a:r>
            <a:endParaRPr b="0" lang="en-US" sz="2400" spc="-1" strike="noStrike">
              <a:latin typeface="Arial"/>
            </a:endParaRPr>
          </a:p>
          <a:p>
            <a:pPr marL="450360" indent="-179640">
              <a:lnSpc>
                <a:spcPct val="100000"/>
              </a:lnSpc>
              <a:spcBef>
                <a:spcPts val="1417"/>
              </a:spcBef>
              <a:buClr>
                <a:srgbClr val="000000"/>
              </a:buClr>
              <a:buSzPct val="45000"/>
              <a:buFont typeface="Wingdings" charset="2"/>
              <a:buChar char=""/>
              <a:tabLst>
                <a:tab algn="l" pos="450360"/>
              </a:tabLst>
            </a:pPr>
            <a:r>
              <a:rPr b="1" lang="es-ES" sz="2000" spc="-1" strike="noStrike">
                <a:solidFill>
                  <a:srgbClr val="000000"/>
                </a:solidFill>
                <a:latin typeface="Calibri"/>
                <a:ea typeface="DejaVu Sans"/>
              </a:rPr>
              <a:t>Mecanismo</a:t>
            </a:r>
            <a:r>
              <a:rPr b="0" lang="es-ES" sz="2000" spc="-1" strike="noStrike">
                <a:solidFill>
                  <a:srgbClr val="000000"/>
                </a:solidFill>
                <a:latin typeface="Calibri"/>
                <a:ea typeface="DejaVu Sans"/>
              </a:rPr>
              <a:t>: Almacenamiento temporal en la memoria RAM del Host.</a:t>
            </a:r>
            <a:endParaRPr b="0" lang="en-US" sz="2000" spc="-1" strike="noStrike">
              <a:latin typeface="Arial"/>
            </a:endParaRPr>
          </a:p>
          <a:p>
            <a:pPr marL="450360" indent="-179640">
              <a:lnSpc>
                <a:spcPct val="100000"/>
              </a:lnSpc>
              <a:spcBef>
                <a:spcPts val="1417"/>
              </a:spcBef>
              <a:buClr>
                <a:srgbClr val="000000"/>
              </a:buClr>
              <a:buSzPct val="45000"/>
              <a:buFont typeface="Wingdings" charset="2"/>
              <a:buChar char=""/>
              <a:tabLst>
                <a:tab algn="l" pos="450360"/>
              </a:tabLst>
            </a:pPr>
            <a:r>
              <a:rPr b="1" lang="es-ES" sz="2000" spc="-1" strike="noStrike">
                <a:solidFill>
                  <a:srgbClr val="000000"/>
                </a:solidFill>
                <a:latin typeface="Calibri"/>
                <a:ea typeface="DejaVu Sans"/>
              </a:rPr>
              <a:t>Ubicación</a:t>
            </a:r>
            <a:r>
              <a:rPr b="0" lang="es-ES" sz="2000" spc="-1" strike="noStrike">
                <a:solidFill>
                  <a:srgbClr val="000000"/>
                </a:solidFill>
                <a:latin typeface="Calibri"/>
                <a:ea typeface="DejaVu Sans"/>
              </a:rPr>
              <a:t>: Solo en memoria (volátil).</a:t>
            </a:r>
            <a:endParaRPr b="0" lang="en-US" sz="2000" spc="-1" strike="noStrike">
              <a:latin typeface="Arial"/>
            </a:endParaRPr>
          </a:p>
          <a:p>
            <a:pPr marL="450360" indent="-179640">
              <a:lnSpc>
                <a:spcPct val="100000"/>
              </a:lnSpc>
              <a:spcBef>
                <a:spcPts val="1417"/>
              </a:spcBef>
              <a:buClr>
                <a:srgbClr val="000000"/>
              </a:buClr>
              <a:buSzPct val="45000"/>
              <a:buFont typeface="Wingdings" charset="2"/>
              <a:buChar char=""/>
              <a:tabLst>
                <a:tab algn="l" pos="450360"/>
              </a:tabLst>
            </a:pPr>
            <a:r>
              <a:rPr b="1" lang="es-ES" sz="2000" spc="-1" strike="noStrike">
                <a:solidFill>
                  <a:srgbClr val="000000"/>
                </a:solidFill>
                <a:latin typeface="Calibri"/>
                <a:ea typeface="DejaVu Sans"/>
              </a:rPr>
              <a:t>Uso</a:t>
            </a:r>
            <a:r>
              <a:rPr b="0" lang="es-ES" sz="2000" spc="-1" strike="noStrike">
                <a:solidFill>
                  <a:srgbClr val="000000"/>
                </a:solidFill>
                <a:latin typeface="Calibri"/>
                <a:ea typeface="DejaVu Sans"/>
              </a:rPr>
              <a:t>: Datos muy sensibles o temporales que no deben persistir en el disco duro, como caches o sesiones de usuario. (Se pierden al detener el contenedor).</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Volúmenes</a:t>
            </a:r>
            <a:endParaRPr b="0" lang="en-US" sz="2400" spc="-1" strike="noStrike">
              <a:latin typeface="Arial"/>
            </a:endParaRPr>
          </a:p>
        </p:txBody>
      </p:sp>
      <p:pic>
        <p:nvPicPr>
          <p:cNvPr id="161" name="" descr=""/>
          <p:cNvPicPr/>
          <p:nvPr/>
        </p:nvPicPr>
        <p:blipFill>
          <a:blip r:embed="rId1"/>
          <a:stretch/>
        </p:blipFill>
        <p:spPr>
          <a:xfrm>
            <a:off x="3960000" y="1080000"/>
            <a:ext cx="4858920" cy="48949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Volúmenes</a:t>
            </a:r>
            <a:endParaRPr b="0" lang="en-US" sz="2400" spc="-1" strike="noStrike">
              <a:latin typeface="Arial"/>
            </a:endParaRPr>
          </a:p>
        </p:txBody>
      </p:sp>
      <p:pic>
        <p:nvPicPr>
          <p:cNvPr id="163" name="" descr=""/>
          <p:cNvPicPr/>
          <p:nvPr/>
        </p:nvPicPr>
        <p:blipFill>
          <a:blip r:embed="rId1"/>
          <a:stretch/>
        </p:blipFill>
        <p:spPr>
          <a:xfrm>
            <a:off x="1980000" y="1260000"/>
            <a:ext cx="8678880" cy="44989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Puertos</a:t>
            </a:r>
            <a:endParaRPr b="0" lang="en-US" sz="2400" spc="-1" strike="noStrike">
              <a:latin typeface="Arial"/>
            </a:endParaRPr>
          </a:p>
        </p:txBody>
      </p:sp>
      <p:sp>
        <p:nvSpPr>
          <p:cNvPr id="165" name="PlaceHolder 2"/>
          <p:cNvSpPr>
            <a:spLocks noGrp="1"/>
          </p:cNvSpPr>
          <p:nvPr>
            <p:ph/>
          </p:nvPr>
        </p:nvSpPr>
        <p:spPr>
          <a:xfrm>
            <a:off x="838080" y="1124640"/>
            <a:ext cx="10513080" cy="2474280"/>
          </a:xfrm>
          <a:prstGeom prst="rect">
            <a:avLst/>
          </a:prstGeom>
          <a:noFill/>
          <a:ln w="0">
            <a:noFill/>
          </a:ln>
        </p:spPr>
        <p:txBody>
          <a:bodyPr lIns="90000" rIns="90000" tIns="45000" bIns="45000" anchor="t">
            <a:noAutofit/>
          </a:bodyPr>
          <a:p>
            <a:pPr marL="216000" indent="-216000">
              <a:lnSpc>
                <a:spcPct val="100000"/>
              </a:lnSpc>
              <a:spcBef>
                <a:spcPts val="1417"/>
              </a:spcBef>
              <a:buClr>
                <a:srgbClr val="000000"/>
              </a:buClr>
              <a:buSzPct val="45000"/>
              <a:buFont typeface="Wingdings" charset="2"/>
              <a:buChar char=""/>
            </a:pPr>
            <a:r>
              <a:rPr b="1" lang="es-ES" sz="2400" spc="-1" strike="noStrike">
                <a:latin typeface="Calibri"/>
              </a:rPr>
              <a:t>Mapeo de puertos</a:t>
            </a:r>
            <a:endParaRPr b="0" lang="en-US" sz="24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Permite exponer un servicio interno del contenedor al exterior.</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Ejemplo:</a:t>
            </a:r>
            <a:endParaRPr b="0" lang="en-US" sz="2000" spc="-1" strike="noStrike">
              <a:latin typeface="Arial"/>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El contenedor ejecuta un servidor web en el puerto 80.</a:t>
            </a:r>
            <a:endParaRPr b="0" lang="en-US" sz="2000" spc="-1" strike="noStrike">
              <a:latin typeface="Arial"/>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Con </a:t>
            </a:r>
            <a:r>
              <a:rPr b="0" lang="es-ES" sz="2000" spc="-1" strike="noStrike">
                <a:latin typeface="Calibri"/>
                <a:ea typeface="Liberation Mono;Courier New"/>
              </a:rPr>
              <a:t>-p 8080:80, el servicio será accesible desde el host en el puerto 8080.</a:t>
            </a:r>
            <a:endParaRPr b="0" lang="en-US" sz="2000" spc="-1" strike="noStrike">
              <a:latin typeface="Arial"/>
            </a:endParaRPr>
          </a:p>
        </p:txBody>
      </p:sp>
      <p:pic>
        <p:nvPicPr>
          <p:cNvPr id="166" name="" descr=""/>
          <p:cNvPicPr/>
          <p:nvPr/>
        </p:nvPicPr>
        <p:blipFill>
          <a:blip r:embed="rId1"/>
          <a:stretch/>
        </p:blipFill>
        <p:spPr>
          <a:xfrm>
            <a:off x="4030560" y="3771720"/>
            <a:ext cx="3888360" cy="22532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Puertos</a:t>
            </a:r>
            <a:endParaRPr b="0" lang="en-US" sz="2400" spc="-1" strike="noStrike">
              <a:latin typeface="Arial"/>
            </a:endParaRPr>
          </a:p>
        </p:txBody>
      </p:sp>
      <p:sp>
        <p:nvSpPr>
          <p:cNvPr id="168" name="PlaceHolder 2"/>
          <p:cNvSpPr>
            <a:spLocks noGrp="1"/>
          </p:cNvSpPr>
          <p:nvPr>
            <p:ph/>
          </p:nvPr>
        </p:nvSpPr>
        <p:spPr>
          <a:xfrm>
            <a:off x="838080" y="1124640"/>
            <a:ext cx="10513080" cy="4348800"/>
          </a:xfrm>
          <a:prstGeom prst="rect">
            <a:avLst/>
          </a:prstGeom>
          <a:noFill/>
          <a:ln w="0">
            <a:noFill/>
          </a:ln>
        </p:spPr>
        <p:txBody>
          <a:bodyPr lIns="90000" rIns="90000" tIns="45000" bIns="45000" anchor="t">
            <a:noAutofit/>
          </a:bodyPr>
          <a:p>
            <a:pPr>
              <a:lnSpc>
                <a:spcPct val="100000"/>
              </a:lnSpc>
              <a:buNone/>
            </a:pPr>
            <a:r>
              <a:rPr b="1" lang="es-ES" sz="2400" spc="-1" strike="noStrike">
                <a:latin typeface="Calibri"/>
              </a:rPr>
              <a:t>Publicación de puertos</a:t>
            </a:r>
            <a:endParaRPr b="0" lang="en-US" sz="2400" spc="-1" strike="noStrike">
              <a:latin typeface="Arial"/>
            </a:endParaRPr>
          </a:p>
          <a:p>
            <a:pPr algn="ctr">
              <a:lnSpc>
                <a:spcPct val="100000"/>
              </a:lnSpc>
              <a:spcBef>
                <a:spcPts val="1417"/>
              </a:spcBef>
              <a:buNone/>
            </a:pP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Cada contenedor tiene su propia interfaz de red y puede ejecutar servicios en uno o varios puertos internos.</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Por defecto, esos puertos solo son accesibles desde otros contenedores en la misma red interna de Docker.</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Para que un servicio dentro de un contenedor esté disponible en el host o hacia el exterior, se debe mapear (publicar) el puerto.</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Puertos</a:t>
            </a:r>
            <a:endParaRPr b="0" lang="en-US" sz="2400" spc="-1" strike="noStrike">
              <a:latin typeface="Arial"/>
            </a:endParaRPr>
          </a:p>
        </p:txBody>
      </p:sp>
      <p:sp>
        <p:nvSpPr>
          <p:cNvPr id="170" name="PlaceHolder 2"/>
          <p:cNvSpPr>
            <a:spLocks noGrp="1"/>
          </p:cNvSpPr>
          <p:nvPr>
            <p:ph/>
          </p:nvPr>
        </p:nvSpPr>
        <p:spPr>
          <a:xfrm>
            <a:off x="838080" y="1124640"/>
            <a:ext cx="10513080" cy="4634280"/>
          </a:xfrm>
          <a:prstGeom prst="rect">
            <a:avLst/>
          </a:prstGeom>
          <a:noFill/>
          <a:ln w="0">
            <a:noFill/>
          </a:ln>
        </p:spPr>
        <p:txBody>
          <a:bodyPr lIns="90000" rIns="90000" tIns="45000" bIns="45000" anchor="t">
            <a:noAutofit/>
          </a:bodyPr>
          <a:p>
            <a:pPr>
              <a:lnSpc>
                <a:spcPct val="100000"/>
              </a:lnSpc>
              <a:buNone/>
            </a:pPr>
            <a:r>
              <a:rPr b="1" lang="es-ES" sz="2400" spc="-1" strike="noStrike">
                <a:latin typeface="Calibri"/>
              </a:rPr>
              <a:t>Consideraciones importantes</a:t>
            </a:r>
            <a:endParaRPr b="0" lang="en-US" sz="2400" spc="-1" strike="noStrike">
              <a:latin typeface="Arial"/>
            </a:endParaRPr>
          </a:p>
          <a:p>
            <a:pPr>
              <a:lnSpc>
                <a:spcPct val="100000"/>
              </a:lnSpc>
              <a:buNone/>
            </a:pPr>
            <a:endParaRPr b="0" lang="en-US" sz="24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Un puerto del host solo puede estar ocupado por un servicio a la vez.</a:t>
            </a:r>
            <a:endParaRPr b="0" lang="en-US" sz="2000" spc="-1" strike="noStrike">
              <a:latin typeface="Arial"/>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Si un contenedor ya está usando el puerto 8080, otro no podrá asignarse a ese mismo </a:t>
            </a:r>
            <a:r>
              <a:rPr b="0" lang="es-ES" sz="2000" spc="-1" strike="noStrike">
                <a:latin typeface="Calibri"/>
              </a:rPr>
              <a:t>puerto en el host.</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Si no se publica un puerto, el servicio solo será accesible dentro de la red interna de Docker.</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Al desplegar múltiples contenedores de la misma aplicación, se pueden mapear a diferentes </a:t>
            </a:r>
            <a:r>
              <a:rPr b="0" lang="es-ES" sz="2000" spc="-1" strike="noStrike">
                <a:latin typeface="Calibri"/>
              </a:rPr>
              <a:t>puertos del host:</a:t>
            </a:r>
            <a:endParaRPr b="0" lang="en-US" sz="2000" spc="-1" strike="noStrike">
              <a:latin typeface="Arial"/>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Contenedor A → </a:t>
            </a:r>
            <a:r>
              <a:rPr b="0" lang="es-ES" sz="2000" spc="-1" strike="noStrike">
                <a:latin typeface="Calibri"/>
                <a:ea typeface="Liberation Mono;Courier New"/>
              </a:rPr>
              <a:t>-p 8080:80</a:t>
            </a:r>
            <a:endParaRPr b="0" lang="en-US" sz="2000" spc="-1" strike="noStrike">
              <a:latin typeface="Arial"/>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ea typeface="Liberation Mono;Courier New"/>
              </a:rPr>
              <a:t>Contenedor B → -p 8081:80</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Redes</a:t>
            </a:r>
            <a:endParaRPr b="0" lang="en-US" sz="2400" spc="-1" strike="noStrike">
              <a:latin typeface="Arial"/>
            </a:endParaRPr>
          </a:p>
        </p:txBody>
      </p:sp>
      <p:sp>
        <p:nvSpPr>
          <p:cNvPr id="172" name="PlaceHolder 2"/>
          <p:cNvSpPr>
            <a:spLocks noGrp="1"/>
          </p:cNvSpPr>
          <p:nvPr>
            <p:ph/>
          </p:nvPr>
        </p:nvSpPr>
        <p:spPr>
          <a:xfrm>
            <a:off x="838080" y="1124640"/>
            <a:ext cx="10513080" cy="3014280"/>
          </a:xfrm>
          <a:prstGeom prst="rect">
            <a:avLst/>
          </a:prstGeom>
          <a:noFill/>
          <a:ln w="0">
            <a:noFill/>
          </a:ln>
        </p:spPr>
        <p:txBody>
          <a:bodyPr lIns="90000" rIns="90000" tIns="45000" bIns="45000" anchor="t">
            <a:noAutofit/>
          </a:bodyPr>
          <a:p>
            <a:pPr>
              <a:lnSpc>
                <a:spcPct val="100000"/>
              </a:lnSpc>
              <a:buNone/>
            </a:pPr>
            <a:r>
              <a:rPr b="1" lang="es-ES" sz="2400" spc="-1" strike="noStrike">
                <a:latin typeface="Calibri"/>
              </a:rPr>
              <a:t>Redes en Docker</a:t>
            </a:r>
            <a:endParaRPr b="0" lang="en-US" sz="24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Docker no solo aísla procesos y almacenamiento, también gestiona la comunicación entre </a:t>
            </a:r>
            <a:r>
              <a:rPr b="0" lang="es-ES" sz="2000" spc="-1" strike="noStrike">
                <a:latin typeface="Calibri"/>
              </a:rPr>
              <a:t>contenedores.</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Cada contenedor tiene su propia pila de red, lo que significa que puede tener direcciones IP, </a:t>
            </a:r>
            <a:r>
              <a:rPr b="0" lang="es-ES" sz="2000" spc="-1" strike="noStrike">
                <a:latin typeface="Calibri"/>
              </a:rPr>
              <a:t>puertos y reglas de comunicación independientes.</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Docker implementa redes virtuales que permiten a los contenedores comunicarse entre sí y con </a:t>
            </a:r>
            <a:r>
              <a:rPr b="0" lang="es-ES" sz="2000" spc="-1" strike="noStrike">
                <a:latin typeface="Calibri"/>
              </a:rPr>
              <a:t>el exterior.</a:t>
            </a:r>
            <a:endParaRPr b="0" lang="en-US" sz="2000" spc="-1" strike="noStrike">
              <a:latin typeface="Arial"/>
            </a:endParaRPr>
          </a:p>
        </p:txBody>
      </p:sp>
      <p:pic>
        <p:nvPicPr>
          <p:cNvPr id="173" name="" descr=""/>
          <p:cNvPicPr/>
          <p:nvPr/>
        </p:nvPicPr>
        <p:blipFill>
          <a:blip r:embed="rId1"/>
          <a:stretch/>
        </p:blipFill>
        <p:spPr>
          <a:xfrm>
            <a:off x="4638960" y="3738960"/>
            <a:ext cx="2379960" cy="23799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Redes</a:t>
            </a:r>
            <a:endParaRPr b="0" lang="en-US" sz="2400" spc="-1" strike="noStrike">
              <a:latin typeface="Arial"/>
            </a:endParaRPr>
          </a:p>
        </p:txBody>
      </p:sp>
      <p:sp>
        <p:nvSpPr>
          <p:cNvPr id="175" name="PlaceHolder 2"/>
          <p:cNvSpPr>
            <a:spLocks noGrp="1"/>
          </p:cNvSpPr>
          <p:nvPr>
            <p:ph/>
          </p:nvPr>
        </p:nvSpPr>
        <p:spPr>
          <a:xfrm>
            <a:off x="838080" y="1124640"/>
            <a:ext cx="10513080" cy="4634280"/>
          </a:xfrm>
          <a:prstGeom prst="rect">
            <a:avLst/>
          </a:prstGeom>
          <a:noFill/>
          <a:ln w="0">
            <a:noFill/>
          </a:ln>
        </p:spPr>
        <p:txBody>
          <a:bodyPr lIns="90000" rIns="90000" tIns="45000" bIns="45000" anchor="t">
            <a:noAutofit/>
          </a:bodyPr>
          <a:p>
            <a:pPr>
              <a:lnSpc>
                <a:spcPct val="100000"/>
              </a:lnSpc>
              <a:buNone/>
            </a:pPr>
            <a:r>
              <a:rPr b="1" lang="es-ES" sz="2400" spc="-1" strike="noStrike">
                <a:latin typeface="Calibri"/>
              </a:rPr>
              <a:t>Tipos de redes en Docker</a:t>
            </a:r>
            <a:endParaRPr b="0" lang="en-US" sz="24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Bridge (puente)</a:t>
            </a:r>
            <a:endParaRPr b="0" lang="en-US" sz="2000" spc="-1" strike="noStrike">
              <a:latin typeface="Arial"/>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Es la red por defecto cuando no se especifica otra.</a:t>
            </a:r>
            <a:endParaRPr b="0" lang="en-US" sz="2000" spc="-1" strike="noStrike">
              <a:latin typeface="Arial"/>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Permite la comunicación entre contenedores en el mismo host.</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Host</a:t>
            </a:r>
            <a:endParaRPr b="0" lang="en-US" sz="2000" spc="-1" strike="noStrike">
              <a:latin typeface="Arial"/>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El contenedor comparte directamente la red del host. </a:t>
            </a:r>
            <a:endParaRPr b="0" lang="en-US" sz="2000" spc="-1" strike="noStrike">
              <a:latin typeface="Arial"/>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No hay aislamiento de red: los servicios del contenedor están disponibles en la red del host.</a:t>
            </a:r>
            <a:endParaRPr b="0" lang="en-US" sz="2000" spc="-1" strike="noStrike">
              <a:latin typeface="Arial"/>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Útil para aplicaciones que necesitan el máximo rendimiento de red o evitar configuraciones </a:t>
            </a:r>
            <a:r>
              <a:rPr b="0" lang="es-ES" sz="2000" spc="-1" strike="noStrike">
                <a:latin typeface="Calibri"/>
              </a:rPr>
              <a:t>de puertos.</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fundamentales</a:t>
            </a:r>
            <a:endParaRPr b="0" lang="en-US" sz="2400" spc="-1" strike="noStrike">
              <a:latin typeface="Arial"/>
            </a:endParaRPr>
          </a:p>
        </p:txBody>
      </p:sp>
      <p:pic>
        <p:nvPicPr>
          <p:cNvPr id="96" name="" descr=""/>
          <p:cNvPicPr/>
          <p:nvPr/>
        </p:nvPicPr>
        <p:blipFill>
          <a:blip r:embed="rId1"/>
          <a:stretch/>
        </p:blipFill>
        <p:spPr>
          <a:xfrm>
            <a:off x="3420000" y="993240"/>
            <a:ext cx="5602320" cy="50749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Redes</a:t>
            </a:r>
            <a:endParaRPr b="0" lang="en-US" sz="2400" spc="-1" strike="noStrike">
              <a:latin typeface="Arial"/>
            </a:endParaRPr>
          </a:p>
        </p:txBody>
      </p:sp>
      <p:sp>
        <p:nvSpPr>
          <p:cNvPr id="177" name="PlaceHolder 27"/>
          <p:cNvSpPr/>
          <p:nvPr/>
        </p:nvSpPr>
        <p:spPr>
          <a:xfrm>
            <a:off x="838080" y="1124640"/>
            <a:ext cx="10513080" cy="4634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ES" sz="2400" spc="-1" strike="noStrike">
                <a:solidFill>
                  <a:srgbClr val="000000"/>
                </a:solidFill>
                <a:latin typeface="Calibri"/>
                <a:ea typeface="DejaVu Sans"/>
              </a:rPr>
              <a:t>Tipos de redes en Docker</a:t>
            </a:r>
            <a:endParaRPr b="0" lang="en-US" sz="2400" spc="-1" strike="noStrike">
              <a:latin typeface="Arial"/>
            </a:endParaRPr>
          </a:p>
          <a:p>
            <a:pPr marL="450360" indent="-179640">
              <a:lnSpc>
                <a:spcPct val="100000"/>
              </a:lnSpc>
              <a:spcBef>
                <a:spcPts val="1417"/>
              </a:spcBef>
              <a:buClr>
                <a:srgbClr val="000000"/>
              </a:buClr>
              <a:buSzPct val="45000"/>
              <a:buFont typeface="Wingdings" charset="2"/>
              <a:buChar char=""/>
              <a:tabLst>
                <a:tab algn="l" pos="450360"/>
              </a:tabLst>
            </a:pPr>
            <a:r>
              <a:rPr b="1" lang="es-ES" sz="2000" spc="-1" strike="noStrike">
                <a:solidFill>
                  <a:srgbClr val="000000"/>
                </a:solidFill>
                <a:latin typeface="Calibri"/>
                <a:ea typeface="DejaVu Sans"/>
              </a:rPr>
              <a:t>None</a:t>
            </a:r>
            <a:endParaRPr b="0" lang="en-US" sz="2000" spc="-1" strike="noStrike">
              <a:latin typeface="Arial"/>
            </a:endParaRPr>
          </a:p>
          <a:p>
            <a:pPr marL="900360" indent="-179640">
              <a:lnSpc>
                <a:spcPct val="100000"/>
              </a:lnSpc>
              <a:spcBef>
                <a:spcPts val="1417"/>
              </a:spcBef>
              <a:buClr>
                <a:srgbClr val="000000"/>
              </a:buClr>
              <a:buSzPct val="45000"/>
              <a:buFont typeface="Wingdings" charset="2"/>
              <a:buChar char=""/>
              <a:tabLst>
                <a:tab algn="l" pos="900360"/>
              </a:tabLst>
            </a:pPr>
            <a:r>
              <a:rPr b="0" lang="es-ES" sz="2000" spc="-1" strike="noStrike">
                <a:solidFill>
                  <a:srgbClr val="000000"/>
                </a:solidFill>
                <a:latin typeface="Calibri"/>
                <a:ea typeface="DejaVu Sans"/>
              </a:rPr>
              <a:t>El contenedor no tiene acceso a ninguna red.</a:t>
            </a:r>
            <a:endParaRPr b="0" lang="en-US" sz="2000" spc="-1" strike="noStrike">
              <a:latin typeface="Arial"/>
            </a:endParaRPr>
          </a:p>
          <a:p>
            <a:pPr marL="900360" indent="-179640">
              <a:lnSpc>
                <a:spcPct val="100000"/>
              </a:lnSpc>
              <a:spcBef>
                <a:spcPts val="1417"/>
              </a:spcBef>
              <a:buClr>
                <a:srgbClr val="000000"/>
              </a:buClr>
              <a:buSzPct val="45000"/>
              <a:buFont typeface="Wingdings" charset="2"/>
              <a:buChar char=""/>
              <a:tabLst>
                <a:tab algn="l" pos="900360"/>
              </a:tabLst>
            </a:pPr>
            <a:r>
              <a:rPr b="0" lang="es-ES" sz="2000" spc="-1" strike="noStrike">
                <a:solidFill>
                  <a:srgbClr val="000000"/>
                </a:solidFill>
                <a:latin typeface="Calibri"/>
                <a:ea typeface="DejaVu Sans"/>
              </a:rPr>
              <a:t>Se usa en casos de aislamiento total, donde el contenedor no debe comunicarse hacia fuera.</a:t>
            </a:r>
            <a:endParaRPr b="0" lang="en-US" sz="2000" spc="-1" strike="noStrike">
              <a:latin typeface="Arial"/>
            </a:endParaRPr>
          </a:p>
          <a:p>
            <a:pPr marL="450360" indent="-179640">
              <a:lnSpc>
                <a:spcPct val="100000"/>
              </a:lnSpc>
              <a:spcBef>
                <a:spcPts val="1417"/>
              </a:spcBef>
              <a:buClr>
                <a:srgbClr val="000000"/>
              </a:buClr>
              <a:buSzPct val="45000"/>
              <a:buFont typeface="Wingdings" charset="2"/>
              <a:buChar char=""/>
              <a:tabLst>
                <a:tab algn="l" pos="450360"/>
              </a:tabLst>
            </a:pPr>
            <a:r>
              <a:rPr b="1" lang="es-ES" sz="2000" spc="-1" strike="noStrike">
                <a:solidFill>
                  <a:srgbClr val="000000"/>
                </a:solidFill>
                <a:latin typeface="Calibri"/>
                <a:ea typeface="DejaVu Sans"/>
              </a:rPr>
              <a:t>Overlay</a:t>
            </a:r>
            <a:r>
              <a:rPr b="0" lang="es-ES" sz="2000" spc="-1" strike="noStrike">
                <a:solidFill>
                  <a:srgbClr val="000000"/>
                </a:solidFill>
                <a:latin typeface="Calibri"/>
                <a:ea typeface="DejaVu Sans"/>
              </a:rPr>
              <a:t> (más usado en Kubernetes)</a:t>
            </a:r>
            <a:endParaRPr b="0" lang="en-US" sz="2000" spc="-1" strike="noStrike">
              <a:latin typeface="Arial"/>
            </a:endParaRPr>
          </a:p>
          <a:p>
            <a:pPr marL="900360" indent="-179640">
              <a:lnSpc>
                <a:spcPct val="100000"/>
              </a:lnSpc>
              <a:spcBef>
                <a:spcPts val="1417"/>
              </a:spcBef>
              <a:buClr>
                <a:srgbClr val="000000"/>
              </a:buClr>
              <a:buSzPct val="45000"/>
              <a:buFont typeface="Wingdings" charset="2"/>
              <a:buChar char=""/>
              <a:tabLst>
                <a:tab algn="l" pos="900360"/>
              </a:tabLst>
            </a:pPr>
            <a:r>
              <a:rPr b="0" lang="es-ES" sz="2000" spc="-1" strike="noStrike">
                <a:solidFill>
                  <a:srgbClr val="000000"/>
                </a:solidFill>
                <a:latin typeface="Calibri"/>
                <a:ea typeface="DejaVu Sans"/>
              </a:rPr>
              <a:t>Permite la comunicación entre contenedores distribuidos en diferentes hosts.</a:t>
            </a:r>
            <a:endParaRPr b="0" lang="en-US" sz="2000" spc="-1" strike="noStrike">
              <a:latin typeface="Arial"/>
            </a:endParaRPr>
          </a:p>
          <a:p>
            <a:pPr marL="900360" indent="-179640">
              <a:lnSpc>
                <a:spcPct val="100000"/>
              </a:lnSpc>
              <a:spcBef>
                <a:spcPts val="1417"/>
              </a:spcBef>
              <a:buClr>
                <a:srgbClr val="000000"/>
              </a:buClr>
              <a:buSzPct val="45000"/>
              <a:buFont typeface="Wingdings" charset="2"/>
              <a:buChar char=""/>
              <a:tabLst>
                <a:tab algn="l" pos="900360"/>
              </a:tabLst>
            </a:pPr>
            <a:r>
              <a:rPr b="0" lang="es-ES" sz="2000" spc="-1" strike="noStrike">
                <a:solidFill>
                  <a:srgbClr val="000000"/>
                </a:solidFill>
                <a:latin typeface="Calibri"/>
                <a:ea typeface="DejaVu Sans"/>
              </a:rPr>
              <a:t>Base para orquestación y despliegues en cluster</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Redes</a:t>
            </a:r>
            <a:endParaRPr b="0" lang="en-US" sz="2400" spc="-1" strike="noStrike">
              <a:latin typeface="Arial"/>
            </a:endParaRPr>
          </a:p>
        </p:txBody>
      </p:sp>
      <p:pic>
        <p:nvPicPr>
          <p:cNvPr id="179" name="" descr=""/>
          <p:cNvPicPr/>
          <p:nvPr/>
        </p:nvPicPr>
        <p:blipFill>
          <a:blip r:embed="rId1"/>
          <a:stretch/>
        </p:blipFill>
        <p:spPr>
          <a:xfrm>
            <a:off x="2709360" y="1312560"/>
            <a:ext cx="6856560" cy="42181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Dockerhub</a:t>
            </a:r>
            <a:endParaRPr b="0" lang="en-US" sz="2400" spc="-1" strike="noStrike">
              <a:latin typeface="Arial"/>
            </a:endParaRPr>
          </a:p>
        </p:txBody>
      </p:sp>
      <p:pic>
        <p:nvPicPr>
          <p:cNvPr id="181" name="" descr=""/>
          <p:cNvPicPr/>
          <p:nvPr/>
        </p:nvPicPr>
        <p:blipFill>
          <a:blip r:embed="rId1"/>
          <a:stretch/>
        </p:blipFill>
        <p:spPr>
          <a:xfrm>
            <a:off x="2525760" y="971640"/>
            <a:ext cx="8993520" cy="49676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Dockerhub</a:t>
            </a:r>
            <a:endParaRPr b="0" lang="en-US" sz="2400" spc="-1" strike="noStrike">
              <a:latin typeface="Arial"/>
            </a:endParaRPr>
          </a:p>
        </p:txBody>
      </p:sp>
      <p:pic>
        <p:nvPicPr>
          <p:cNvPr id="183" name="" descr=""/>
          <p:cNvPicPr/>
          <p:nvPr/>
        </p:nvPicPr>
        <p:blipFill>
          <a:blip r:embed="rId1"/>
          <a:stretch/>
        </p:blipFill>
        <p:spPr>
          <a:xfrm>
            <a:off x="2160000" y="1139760"/>
            <a:ext cx="8138520" cy="44395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Dockerhub</a:t>
            </a:r>
            <a:endParaRPr b="0" lang="en-US" sz="2400" spc="-1" strike="noStrike">
              <a:latin typeface="Arial"/>
            </a:endParaRPr>
          </a:p>
        </p:txBody>
      </p:sp>
      <p:sp>
        <p:nvSpPr>
          <p:cNvPr id="185" name="PlaceHolder 2"/>
          <p:cNvSpPr>
            <a:spLocks noGrp="1"/>
          </p:cNvSpPr>
          <p:nvPr>
            <p:ph/>
          </p:nvPr>
        </p:nvSpPr>
        <p:spPr>
          <a:xfrm>
            <a:off x="838080" y="1124640"/>
            <a:ext cx="7801200" cy="4348800"/>
          </a:xfrm>
          <a:prstGeom prst="rect">
            <a:avLst/>
          </a:prstGeom>
          <a:noFill/>
          <a:ln w="0">
            <a:noFill/>
          </a:ln>
        </p:spPr>
        <p:txBody>
          <a:bodyPr lIns="90000" rIns="90000" tIns="45000" bIns="45000" anchor="t">
            <a:noAutofit/>
          </a:bodyPr>
          <a:p>
            <a:pPr marL="432000" indent="-324000">
              <a:lnSpc>
                <a:spcPct val="100000"/>
              </a:lnSpc>
              <a:buClr>
                <a:srgbClr val="000000"/>
              </a:buClr>
              <a:buFont typeface="Wingdings" charset="2"/>
              <a:buChar char=""/>
            </a:pPr>
            <a:r>
              <a:rPr b="1" lang="es-ES" sz="2400" spc="-1" strike="noStrike">
                <a:latin typeface="Calibri"/>
              </a:rPr>
              <a:t> </a:t>
            </a:r>
            <a:r>
              <a:rPr b="1" lang="es-ES" sz="2400" spc="-1" strike="noStrike">
                <a:latin typeface="Calibri"/>
              </a:rPr>
              <a:t>Docker Hub</a:t>
            </a:r>
            <a:endParaRPr b="0" lang="en-US" sz="2400" spc="-1" strike="noStrike">
              <a:latin typeface="Arial"/>
            </a:endParaRPr>
          </a:p>
          <a:p>
            <a:pPr>
              <a:lnSpc>
                <a:spcPct val="100000"/>
              </a:lnSpc>
              <a:buNone/>
            </a:pPr>
            <a:endParaRPr b="0" lang="en-US" sz="2000" spc="-1" strike="noStrike">
              <a:latin typeface="Arial"/>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Registro público más popular, mantenido por Docker.</a:t>
            </a:r>
            <a:endParaRPr b="0" lang="en-US" sz="2000" spc="-1" strike="noStrike">
              <a:latin typeface="Arial"/>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Ofrece miles de imágenes oficiales (ej. </a:t>
            </a:r>
            <a:r>
              <a:rPr b="0" lang="es-ES" sz="2000" spc="-1" strike="noStrike">
                <a:latin typeface="Calibri"/>
                <a:ea typeface="Liberation Mono;Courier New"/>
              </a:rPr>
              <a:t>nginx, postgres, python).</a:t>
            </a:r>
            <a:endParaRPr b="0" lang="en-US" sz="2000" spc="-1" strike="noStrike">
              <a:latin typeface="Arial"/>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ea typeface="Liberation Mono;Courier New"/>
              </a:rPr>
              <a:t>Permite repositorios públicos y privados.</a:t>
            </a:r>
            <a:endParaRPr b="0" lang="en-US" sz="2000" spc="-1" strike="noStrike">
              <a:latin typeface="Arial"/>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ea typeface="Liberation Mono;Courier New"/>
              </a:rPr>
              <a:t>Integración directa con docker push y docker pull.</a:t>
            </a:r>
            <a:endParaRPr b="0" lang="en-US" sz="2000" spc="-1" strike="noStrike">
              <a:latin typeface="Arial"/>
            </a:endParaRPr>
          </a:p>
        </p:txBody>
      </p:sp>
      <p:pic>
        <p:nvPicPr>
          <p:cNvPr id="186" name="" descr=""/>
          <p:cNvPicPr/>
          <p:nvPr/>
        </p:nvPicPr>
        <p:blipFill>
          <a:blip r:embed="rId1"/>
          <a:stretch/>
        </p:blipFill>
        <p:spPr>
          <a:xfrm>
            <a:off x="4320000" y="4140000"/>
            <a:ext cx="3455640" cy="17992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Dockerhub</a:t>
            </a:r>
            <a:endParaRPr b="0" lang="en-US" sz="2400" spc="-1" strike="noStrike">
              <a:latin typeface="Arial"/>
            </a:endParaRPr>
          </a:p>
        </p:txBody>
      </p:sp>
      <p:sp>
        <p:nvSpPr>
          <p:cNvPr id="188" name="PlaceHolder 2"/>
          <p:cNvSpPr>
            <a:spLocks noGrp="1"/>
          </p:cNvSpPr>
          <p:nvPr>
            <p:ph/>
          </p:nvPr>
        </p:nvSpPr>
        <p:spPr>
          <a:xfrm>
            <a:off x="838080" y="1124640"/>
            <a:ext cx="10513080" cy="4348800"/>
          </a:xfrm>
          <a:prstGeom prst="rect">
            <a:avLst/>
          </a:prstGeom>
          <a:noFill/>
          <a:ln w="0">
            <a:noFill/>
          </a:ln>
        </p:spPr>
        <p:txBody>
          <a:bodyPr lIns="90000" rIns="90000" tIns="45000" bIns="45000" anchor="t">
            <a:noAutofit/>
          </a:bodyPr>
          <a:p>
            <a:pPr marL="432000" indent="-324000">
              <a:lnSpc>
                <a:spcPct val="100000"/>
              </a:lnSpc>
              <a:buClr>
                <a:srgbClr val="000000"/>
              </a:buClr>
              <a:buFont typeface="Wingdings" charset="2"/>
              <a:buChar char=""/>
            </a:pPr>
            <a:r>
              <a:rPr b="0" lang="en-US" sz="1800" spc="-1" strike="noStrike">
                <a:latin typeface="Arial"/>
              </a:rPr>
              <a:t> </a:t>
            </a:r>
            <a:r>
              <a:rPr b="1" lang="es-ES" sz="2400" spc="-1" strike="noStrike">
                <a:latin typeface="Calibri"/>
              </a:rPr>
              <a:t>Registros privados</a:t>
            </a:r>
            <a:endParaRPr b="0" lang="en-US" sz="2400" spc="-1" strike="noStrike">
              <a:latin typeface="Arial"/>
            </a:endParaRPr>
          </a:p>
          <a:p>
            <a:pPr>
              <a:lnSpc>
                <a:spcPct val="100000"/>
              </a:lnSpc>
              <a:buNone/>
            </a:pPr>
            <a:endParaRPr b="0" lang="en-US" sz="2000" spc="-1" strike="noStrike">
              <a:latin typeface="Arial"/>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rPr>
              <a:t>Empresas y organizaciones suelen usar registros propios para mayor control y seguridad.</a:t>
            </a:r>
            <a:endParaRPr b="0" lang="en-US" sz="2000" spc="-1" strike="noStrike">
              <a:latin typeface="Arial"/>
            </a:endParaRPr>
          </a:p>
          <a:p>
            <a:pPr marL="900360" indent="-179640">
              <a:lnSpc>
                <a:spcPct val="115000"/>
              </a:lnSpc>
              <a:spcAft>
                <a:spcPts val="1236"/>
              </a:spcAft>
              <a:buClr>
                <a:srgbClr val="000000"/>
              </a:buClr>
              <a:buSzPct val="45000"/>
              <a:buFont typeface="Wingdings" charset="2"/>
              <a:buChar char=""/>
              <a:tabLst>
                <a:tab algn="l" pos="900360"/>
              </a:tabLst>
            </a:pPr>
            <a:r>
              <a:rPr b="1" lang="es-ES" sz="2000" spc="-1" strike="noStrike">
                <a:latin typeface="Calibri"/>
              </a:rPr>
              <a:t>Ejemplos</a:t>
            </a:r>
            <a:r>
              <a:rPr b="0" lang="es-ES" sz="2000" spc="-1" strike="noStrike">
                <a:latin typeface="Calibri"/>
              </a:rPr>
              <a:t>:</a:t>
            </a:r>
            <a:endParaRPr b="0" lang="en-US" sz="2000" spc="-1" strike="noStrike">
              <a:latin typeface="Arial"/>
            </a:endParaRPr>
          </a:p>
          <a:p>
            <a:pPr marL="1350720" indent="-179640">
              <a:lnSpc>
                <a:spcPct val="115000"/>
              </a:lnSpc>
              <a:spcAft>
                <a:spcPts val="1236"/>
              </a:spcAft>
              <a:buClr>
                <a:srgbClr val="000000"/>
              </a:buClr>
              <a:buSzPct val="45000"/>
              <a:buFont typeface="Wingdings" charset="2"/>
              <a:buChar char=""/>
              <a:tabLst>
                <a:tab algn="l" pos="1350720"/>
              </a:tabLst>
            </a:pPr>
            <a:r>
              <a:rPr b="0" lang="es-ES" sz="2000" spc="-1" strike="noStrike">
                <a:latin typeface="Calibri"/>
              </a:rPr>
              <a:t>Harbor (open source).</a:t>
            </a:r>
            <a:endParaRPr b="0" lang="en-US" sz="2000" spc="-1" strike="noStrike">
              <a:latin typeface="Arial"/>
            </a:endParaRPr>
          </a:p>
          <a:p>
            <a:pPr marL="1350720" indent="-179640">
              <a:lnSpc>
                <a:spcPct val="115000"/>
              </a:lnSpc>
              <a:spcAft>
                <a:spcPts val="1236"/>
              </a:spcAft>
              <a:buClr>
                <a:srgbClr val="000000"/>
              </a:buClr>
              <a:buSzPct val="45000"/>
              <a:buFont typeface="Wingdings" charset="2"/>
              <a:buChar char=""/>
              <a:tabLst>
                <a:tab algn="l" pos="1350720"/>
              </a:tabLst>
            </a:pPr>
            <a:r>
              <a:rPr b="0" lang="es-ES" sz="2000" spc="-1" strike="noStrike">
                <a:latin typeface="Calibri"/>
              </a:rPr>
              <a:t>AWS Elastic Container Registry (ECR).</a:t>
            </a:r>
            <a:endParaRPr b="0" lang="en-US" sz="2000" spc="-1" strike="noStrike">
              <a:latin typeface="Arial"/>
            </a:endParaRPr>
          </a:p>
          <a:p>
            <a:pPr marL="1350720" indent="-179640">
              <a:lnSpc>
                <a:spcPct val="115000"/>
              </a:lnSpc>
              <a:spcAft>
                <a:spcPts val="1236"/>
              </a:spcAft>
              <a:buClr>
                <a:srgbClr val="000000"/>
              </a:buClr>
              <a:buSzPct val="45000"/>
              <a:buFont typeface="Wingdings" charset="2"/>
              <a:buChar char=""/>
              <a:tabLst>
                <a:tab algn="l" pos="1350720"/>
              </a:tabLst>
            </a:pPr>
            <a:r>
              <a:rPr b="0" lang="es-ES" sz="2000" spc="-1" strike="noStrike">
                <a:latin typeface="Calibri"/>
              </a:rPr>
              <a:t>Google Container Registry (GCR).</a:t>
            </a:r>
            <a:endParaRPr b="0" lang="en-US" sz="2000" spc="-1" strike="noStrike">
              <a:latin typeface="Arial"/>
            </a:endParaRPr>
          </a:p>
          <a:p>
            <a:pPr marL="1350720" indent="-179640">
              <a:lnSpc>
                <a:spcPct val="115000"/>
              </a:lnSpc>
              <a:spcAft>
                <a:spcPts val="1236"/>
              </a:spcAft>
              <a:buClr>
                <a:srgbClr val="000000"/>
              </a:buClr>
              <a:buSzPct val="45000"/>
              <a:buFont typeface="Wingdings" charset="2"/>
              <a:buChar char=""/>
              <a:tabLst>
                <a:tab algn="l" pos="1350720"/>
              </a:tabLst>
            </a:pPr>
            <a:r>
              <a:rPr b="0" lang="es-ES" sz="2000" spc="-1" strike="noStrike">
                <a:latin typeface="Calibri"/>
              </a:rPr>
              <a:t>Azure Container Registry (ACR).</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Dockerhub</a:t>
            </a:r>
            <a:endParaRPr b="0" lang="en-US" sz="2400" spc="-1" strike="noStrike">
              <a:latin typeface="Arial"/>
            </a:endParaRPr>
          </a:p>
        </p:txBody>
      </p:sp>
      <p:pic>
        <p:nvPicPr>
          <p:cNvPr id="190" name="" descr=""/>
          <p:cNvPicPr/>
          <p:nvPr/>
        </p:nvPicPr>
        <p:blipFill>
          <a:blip r:embed="rId1"/>
          <a:srcRect l="0" t="0" r="0" b="35866"/>
          <a:stretch/>
        </p:blipFill>
        <p:spPr>
          <a:xfrm>
            <a:off x="704520" y="1320120"/>
            <a:ext cx="10994760" cy="40791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Dockerhub</a:t>
            </a:r>
            <a:endParaRPr b="0" lang="en-US" sz="2400" spc="-1" strike="noStrike">
              <a:latin typeface="Arial"/>
            </a:endParaRPr>
          </a:p>
        </p:txBody>
      </p:sp>
      <p:pic>
        <p:nvPicPr>
          <p:cNvPr id="192" name="" descr=""/>
          <p:cNvPicPr/>
          <p:nvPr/>
        </p:nvPicPr>
        <p:blipFill>
          <a:blip r:embed="rId1"/>
          <a:stretch/>
        </p:blipFill>
        <p:spPr>
          <a:xfrm>
            <a:off x="824400" y="1260000"/>
            <a:ext cx="10627200" cy="25322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Dockerhub</a:t>
            </a:r>
            <a:endParaRPr b="0" lang="en-US" sz="2400" spc="-1" strike="noStrike">
              <a:latin typeface="Arial"/>
            </a:endParaRPr>
          </a:p>
        </p:txBody>
      </p:sp>
      <p:pic>
        <p:nvPicPr>
          <p:cNvPr id="194" name="" descr=""/>
          <p:cNvPicPr/>
          <p:nvPr/>
        </p:nvPicPr>
        <p:blipFill>
          <a:blip r:embed="rId1"/>
          <a:stretch/>
        </p:blipFill>
        <p:spPr>
          <a:xfrm>
            <a:off x="720000" y="1980000"/>
            <a:ext cx="10798920" cy="27604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Dockerhub</a:t>
            </a:r>
            <a:endParaRPr b="0" lang="en-US" sz="2400" spc="-1" strike="noStrike">
              <a:latin typeface="Arial"/>
            </a:endParaRPr>
          </a:p>
        </p:txBody>
      </p:sp>
      <p:pic>
        <p:nvPicPr>
          <p:cNvPr id="196" name="" descr=""/>
          <p:cNvPicPr/>
          <p:nvPr/>
        </p:nvPicPr>
        <p:blipFill>
          <a:blip r:embed="rId1"/>
          <a:stretch/>
        </p:blipFill>
        <p:spPr>
          <a:xfrm>
            <a:off x="559800" y="1260000"/>
            <a:ext cx="5379480" cy="3095640"/>
          </a:xfrm>
          <a:prstGeom prst="rect">
            <a:avLst/>
          </a:prstGeom>
          <a:ln w="0">
            <a:noFill/>
          </a:ln>
        </p:spPr>
      </p:pic>
      <p:pic>
        <p:nvPicPr>
          <p:cNvPr id="197" name="" descr=""/>
          <p:cNvPicPr/>
          <p:nvPr/>
        </p:nvPicPr>
        <p:blipFill>
          <a:blip r:embed="rId2"/>
          <a:stretch/>
        </p:blipFill>
        <p:spPr>
          <a:xfrm>
            <a:off x="6120000" y="1440000"/>
            <a:ext cx="5833440" cy="2339280"/>
          </a:xfrm>
          <a:prstGeom prst="rect">
            <a:avLst/>
          </a:prstGeom>
          <a:ln w="0">
            <a:noFill/>
          </a:ln>
        </p:spPr>
      </p:pic>
      <p:sp>
        <p:nvSpPr>
          <p:cNvPr id="198" name=""/>
          <p:cNvSpPr/>
          <p:nvPr/>
        </p:nvSpPr>
        <p:spPr>
          <a:xfrm>
            <a:off x="1260000" y="4860000"/>
            <a:ext cx="9719280" cy="591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i="1" lang="en-US" sz="2400" spc="-1" strike="noStrike">
                <a:solidFill>
                  <a:srgbClr val="000000"/>
                </a:solidFill>
                <a:latin typeface="Calibri"/>
                <a:ea typeface="DejaVu Sans"/>
              </a:rPr>
              <a:t>docker commit [ID_DEL_CONTENEDOR] [NOMBRE_NUEVA_IMAGEN]:[TAG]</a:t>
            </a:r>
            <a:endParaRPr b="0" lang="en-US" sz="2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fundamentales</a:t>
            </a:r>
            <a:endParaRPr b="0" lang="en-US" sz="2400" spc="-1" strike="noStrike">
              <a:latin typeface="Arial"/>
            </a:endParaRPr>
          </a:p>
        </p:txBody>
      </p:sp>
      <p:pic>
        <p:nvPicPr>
          <p:cNvPr id="98" name="" descr=""/>
          <p:cNvPicPr/>
          <p:nvPr/>
        </p:nvPicPr>
        <p:blipFill>
          <a:blip r:embed="rId1"/>
          <a:stretch/>
        </p:blipFill>
        <p:spPr>
          <a:xfrm>
            <a:off x="2576160" y="1041120"/>
            <a:ext cx="7328160" cy="48978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Dockerhub</a:t>
            </a:r>
            <a:endParaRPr b="0" lang="en-US" sz="2400" spc="-1" strike="noStrike">
              <a:latin typeface="Arial"/>
            </a:endParaRPr>
          </a:p>
        </p:txBody>
      </p:sp>
      <p:sp>
        <p:nvSpPr>
          <p:cNvPr id="200" name="PlaceHolder 2"/>
          <p:cNvSpPr>
            <a:spLocks noGrp="1"/>
          </p:cNvSpPr>
          <p:nvPr>
            <p:ph/>
          </p:nvPr>
        </p:nvSpPr>
        <p:spPr>
          <a:xfrm>
            <a:off x="838080" y="1080000"/>
            <a:ext cx="10513080" cy="4679280"/>
          </a:xfrm>
          <a:prstGeom prst="rect">
            <a:avLst/>
          </a:prstGeom>
          <a:noFill/>
          <a:ln w="0">
            <a:noFill/>
          </a:ln>
        </p:spPr>
        <p:txBody>
          <a:bodyPr lIns="90000" rIns="90000" tIns="45000" bIns="45000" anchor="t">
            <a:noAutofit/>
          </a:bodyPr>
          <a:p>
            <a:pPr marL="432000" indent="-324000">
              <a:lnSpc>
                <a:spcPct val="100000"/>
              </a:lnSpc>
              <a:buClr>
                <a:srgbClr val="000000"/>
              </a:buClr>
              <a:buFont typeface="Wingdings" charset="2"/>
              <a:buChar char=""/>
            </a:pPr>
            <a:r>
              <a:rPr b="0" lang="en-US" sz="1800" spc="-1" strike="noStrike">
                <a:latin typeface="Arial"/>
              </a:rPr>
              <a:t> </a:t>
            </a:r>
            <a:r>
              <a:rPr b="1" lang="es-ES" sz="2400" spc="-1" strike="noStrike">
                <a:latin typeface="Calibri"/>
                <a:ea typeface="DejaVu Sans"/>
              </a:rPr>
              <a:t>Docker Commit</a:t>
            </a:r>
            <a:endParaRPr b="0" lang="en-US" sz="2400" spc="-1" strike="noStrike">
              <a:latin typeface="Arial"/>
            </a:endParaRPr>
          </a:p>
          <a:p>
            <a:pPr>
              <a:lnSpc>
                <a:spcPct val="100000"/>
              </a:lnSpc>
              <a:buNone/>
            </a:pPr>
            <a:endParaRPr b="0" lang="en-US" sz="2000" spc="-1" strike="noStrike">
              <a:latin typeface="Arial"/>
            </a:endParaRPr>
          </a:p>
          <a:p>
            <a:pPr marL="450360" indent="-179640">
              <a:lnSpc>
                <a:spcPct val="115000"/>
              </a:lnSpc>
              <a:spcAft>
                <a:spcPts val="1236"/>
              </a:spcAft>
              <a:buNone/>
              <a:tabLst>
                <a:tab algn="l" pos="0"/>
              </a:tabLst>
            </a:pPr>
            <a:r>
              <a:rPr b="1" lang="es-ES" sz="2000" spc="-1" strike="noStrike">
                <a:latin typeface="Calibri"/>
                <a:ea typeface="DejaVu Sans"/>
              </a:rPr>
              <a:t>Capa Temporal:</a:t>
            </a:r>
            <a:r>
              <a:rPr b="0" lang="es-ES" sz="2000" spc="-1" strike="noStrike">
                <a:latin typeface="Calibri"/>
                <a:ea typeface="DejaVu Sans"/>
              </a:rPr>
              <a:t> Tú inicias un contenedor y haces cambios: instalas un software, cambias una configuración, descargas un archivo. Todos esos cambios residen solo en la capa superior temporal.</a:t>
            </a:r>
            <a:endParaRPr b="0" lang="en-US" sz="2000" spc="-1" strike="noStrike">
              <a:latin typeface="Arial"/>
            </a:endParaRPr>
          </a:p>
          <a:p>
            <a:pPr marL="450360" indent="-179640">
              <a:lnSpc>
                <a:spcPct val="115000"/>
              </a:lnSpc>
              <a:spcAft>
                <a:spcPts val="1236"/>
              </a:spcAft>
              <a:buNone/>
              <a:tabLst>
                <a:tab algn="l" pos="0"/>
              </a:tabLst>
            </a:pPr>
            <a:r>
              <a:rPr b="1" lang="es-ES" sz="2000" spc="-1" strike="noStrike">
                <a:latin typeface="Calibri"/>
                <a:ea typeface="DejaVu Sans"/>
              </a:rPr>
              <a:t>Captura el Estado:</a:t>
            </a:r>
            <a:r>
              <a:rPr b="0" lang="es-ES" sz="2000" spc="-1" strike="noStrike">
                <a:latin typeface="Calibri"/>
                <a:ea typeface="DejaVu Sans"/>
              </a:rPr>
              <a:t> El comando docker commit toma esa capa de escritura temporal y la "congela", guardándola como una nueva capa inmutable en una nueva imagen.</a:t>
            </a:r>
            <a:endParaRPr b="0" lang="en-US" sz="2000" spc="-1" strike="noStrike">
              <a:latin typeface="Arial"/>
            </a:endParaRPr>
          </a:p>
          <a:p>
            <a:pPr marL="450360" indent="-179640">
              <a:lnSpc>
                <a:spcPct val="115000"/>
              </a:lnSpc>
              <a:spcAft>
                <a:spcPts val="1236"/>
              </a:spcAft>
              <a:buNone/>
              <a:tabLst>
                <a:tab algn="l" pos="0"/>
              </a:tabLst>
            </a:pPr>
            <a:r>
              <a:rPr b="1" lang="es-ES" sz="2000" spc="-1" strike="noStrike">
                <a:latin typeface="Calibri"/>
                <a:ea typeface="DejaVu Sans"/>
              </a:rPr>
              <a:t>Nueva Versión:</a:t>
            </a:r>
            <a:r>
              <a:rPr b="0" lang="es-ES" sz="2000" spc="-1" strike="noStrike">
                <a:latin typeface="Calibri"/>
                <a:ea typeface="DejaVu Sans"/>
              </a:rPr>
              <a:t> Esta nueva imagen (la "versión") contiene ahora el estado exacto del contenedor en el momento del commit. Es un punto de restauración o una instantánea de tu trabajo</a:t>
            </a:r>
            <a:endParaRPr b="0" lang="en-US" sz="2000" spc="-1" strike="noStrike">
              <a:latin typeface="Arial"/>
            </a:endParaRPr>
          </a:p>
          <a:p>
            <a:pPr marL="450360" indent="-179640">
              <a:lnSpc>
                <a:spcPct val="115000"/>
              </a:lnSpc>
              <a:spcAft>
                <a:spcPts val="1236"/>
              </a:spcAft>
              <a:buNone/>
              <a:tabLst>
                <a:tab algn="l" pos="0"/>
              </a:tabLst>
            </a:pPr>
            <a:r>
              <a:rPr b="1" lang="es-ES" sz="2000" spc="-1" strike="noStrike">
                <a:latin typeface="Calibri"/>
                <a:ea typeface="DejaVu Sans"/>
              </a:rPr>
              <a:t>Falta de Reproducibilidad: </a:t>
            </a:r>
            <a:r>
              <a:rPr b="0" lang="es-ES" sz="2000" spc="-1" strike="noStrike">
                <a:latin typeface="Calibri"/>
                <a:ea typeface="DejaVu Sans"/>
              </a:rPr>
              <a:t>El commit no deja registro de los comandos que se usaron. Para la producción, siempre se prefiere el Dockerfile, ya que registra cada paso de forma explícita y reproducible</a:t>
            </a:r>
            <a:r>
              <a:rPr b="1" lang="es-ES" sz="2000" spc="-1" strike="noStrike">
                <a:latin typeface="Calibri"/>
                <a:ea typeface="DejaVu Sans"/>
              </a:rPr>
              <a:t>.</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a:t>
            </a:r>
            <a:r>
              <a:rPr b="1" lang="es-ES" sz="2400" spc="-1" strike="noStrike">
                <a:solidFill>
                  <a:srgbClr val="000000"/>
                </a:solidFill>
                <a:latin typeface="Calibri"/>
              </a:rPr>
              <a:t>o</a:t>
            </a:r>
            <a:r>
              <a:rPr b="1" lang="es-ES" sz="2400" spc="-1" strike="noStrike">
                <a:solidFill>
                  <a:srgbClr val="000000"/>
                </a:solidFill>
                <a:latin typeface="Calibri"/>
              </a:rPr>
              <a:t>c</a:t>
            </a:r>
            <a:r>
              <a:rPr b="1" lang="es-ES" sz="2400" spc="-1" strike="noStrike">
                <a:solidFill>
                  <a:srgbClr val="000000"/>
                </a:solidFill>
                <a:latin typeface="Calibri"/>
              </a:rPr>
              <a:t>k</a:t>
            </a:r>
            <a:r>
              <a:rPr b="1" lang="es-ES" sz="2400" spc="-1" strike="noStrike">
                <a:solidFill>
                  <a:srgbClr val="000000"/>
                </a:solidFill>
                <a:latin typeface="Calibri"/>
              </a:rPr>
              <a:t>e</a:t>
            </a:r>
            <a:r>
              <a:rPr b="1" lang="es-ES" sz="2400" spc="-1" strike="noStrike">
                <a:solidFill>
                  <a:srgbClr val="000000"/>
                </a:solidFill>
                <a:latin typeface="Calibri"/>
              </a:rPr>
              <a:t>r</a:t>
            </a:r>
            <a:r>
              <a:rPr b="1" lang="es-ES" sz="2400" spc="-1" strike="noStrike">
                <a:solidFill>
                  <a:srgbClr val="000000"/>
                </a:solidFill>
                <a:latin typeface="Calibri"/>
              </a:rPr>
              <a:t>h</a:t>
            </a:r>
            <a:r>
              <a:rPr b="1" lang="es-ES" sz="2400" spc="-1" strike="noStrike">
                <a:solidFill>
                  <a:srgbClr val="000000"/>
                </a:solidFill>
                <a:latin typeface="Calibri"/>
              </a:rPr>
              <a:t>u</a:t>
            </a:r>
            <a:r>
              <a:rPr b="1" lang="es-ES" sz="2400" spc="-1" strike="noStrike">
                <a:solidFill>
                  <a:srgbClr val="000000"/>
                </a:solidFill>
                <a:latin typeface="Calibri"/>
              </a:rPr>
              <a:t>b</a:t>
            </a:r>
            <a:endParaRPr b="0" lang="en-US" sz="2400" spc="-1" strike="noStrike">
              <a:latin typeface="Arial"/>
            </a:endParaRPr>
          </a:p>
        </p:txBody>
      </p:sp>
      <p:pic>
        <p:nvPicPr>
          <p:cNvPr id="202" name="" descr=""/>
          <p:cNvPicPr/>
          <p:nvPr/>
        </p:nvPicPr>
        <p:blipFill>
          <a:blip r:embed="rId1"/>
          <a:srcRect l="16539" t="5750" r="17174" b="8432"/>
          <a:stretch/>
        </p:blipFill>
        <p:spPr>
          <a:xfrm>
            <a:off x="3420000" y="720000"/>
            <a:ext cx="6119280" cy="49856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Dockerhub</a:t>
            </a:r>
            <a:endParaRPr b="0" lang="en-US" sz="2400" spc="-1" strike="noStrike">
              <a:latin typeface="Arial"/>
            </a:endParaRPr>
          </a:p>
        </p:txBody>
      </p:sp>
      <p:sp>
        <p:nvSpPr>
          <p:cNvPr id="204" name="PlaceHolder 2"/>
          <p:cNvSpPr>
            <a:spLocks noGrp="1"/>
          </p:cNvSpPr>
          <p:nvPr>
            <p:ph/>
          </p:nvPr>
        </p:nvSpPr>
        <p:spPr>
          <a:xfrm>
            <a:off x="838080" y="1124640"/>
            <a:ext cx="10513080" cy="1214640"/>
          </a:xfrm>
          <a:prstGeom prst="rect">
            <a:avLst/>
          </a:prstGeom>
          <a:noFill/>
          <a:ln w="0">
            <a:noFill/>
          </a:ln>
        </p:spPr>
        <p:txBody>
          <a:bodyPr lIns="90000" rIns="90000" tIns="45000" bIns="45000" anchor="t">
            <a:noAutofit/>
          </a:bodyPr>
          <a:p>
            <a:pPr>
              <a:lnSpc>
                <a:spcPct val="100000"/>
              </a:lnSpc>
              <a:buNone/>
            </a:pPr>
            <a:endParaRPr b="0" lang="en-US" sz="1800" spc="-1" strike="noStrike">
              <a:latin typeface="Arial"/>
            </a:endParaRPr>
          </a:p>
          <a:p>
            <a:pPr marL="432000" indent="-324000">
              <a:lnSpc>
                <a:spcPct val="100000"/>
              </a:lnSpc>
              <a:buClr>
                <a:srgbClr val="000000"/>
              </a:buClr>
              <a:buFont typeface="Wingdings" charset="2"/>
              <a:buChar char=""/>
            </a:pPr>
            <a:r>
              <a:rPr b="1" lang="es-ES" sz="2400" spc="-1" strike="noStrike">
                <a:latin typeface="Calibri"/>
                <a:ea typeface="DejaVu Sans"/>
              </a:rPr>
              <a:t> </a:t>
            </a:r>
            <a:r>
              <a:rPr b="1" lang="es-ES" sz="2400" spc="-1" strike="noStrike">
                <a:latin typeface="Calibri"/>
                <a:ea typeface="DejaVu Sans"/>
              </a:rPr>
              <a:t>Docker Save: </a:t>
            </a:r>
            <a:r>
              <a:rPr b="0" lang="es-ES" sz="1800" spc="-1" strike="noStrike">
                <a:latin typeface="Calibri"/>
                <a:ea typeface="DejaVu Sans"/>
              </a:rPr>
              <a:t> </a:t>
            </a:r>
            <a:r>
              <a:rPr b="0" lang="es-ES" sz="2000" spc="-1" strike="noStrike">
                <a:latin typeface="Calibri"/>
                <a:ea typeface="DejaVu Sans"/>
              </a:rPr>
              <a:t>Exporta una o más imágenes de Docker como un único archivo tarball (.tar).</a:t>
            </a:r>
            <a:endParaRPr b="0" lang="en-US" sz="2000" spc="-1" strike="noStrike">
              <a:latin typeface="Arial"/>
            </a:endParaRPr>
          </a:p>
          <a:p>
            <a:pPr>
              <a:lnSpc>
                <a:spcPct val="100000"/>
              </a:lnSpc>
              <a:buNone/>
            </a:pPr>
            <a:endParaRPr b="0" lang="en-US" sz="2000" spc="-1" strike="noStrike">
              <a:latin typeface="Arial"/>
            </a:endParaRPr>
          </a:p>
          <a:p>
            <a:pPr>
              <a:lnSpc>
                <a:spcPct val="100000"/>
              </a:lnSpc>
              <a:buNone/>
            </a:pPr>
            <a:endParaRPr b="0" lang="en-US" sz="2000" spc="-1" strike="noStrike">
              <a:latin typeface="Arial"/>
            </a:endParaRPr>
          </a:p>
          <a:p>
            <a:pPr marL="450360" indent="-179640">
              <a:lnSpc>
                <a:spcPct val="115000"/>
              </a:lnSpc>
              <a:spcAft>
                <a:spcPts val="1236"/>
              </a:spcAft>
              <a:buNone/>
              <a:tabLst>
                <a:tab algn="l" pos="0"/>
              </a:tabLst>
            </a:pPr>
            <a:endParaRPr b="0" lang="en-US" sz="2000" spc="-1" strike="noStrike">
              <a:latin typeface="Arial"/>
            </a:endParaRPr>
          </a:p>
          <a:p>
            <a:pPr marL="450360" indent="-179640">
              <a:lnSpc>
                <a:spcPct val="115000"/>
              </a:lnSpc>
              <a:spcAft>
                <a:spcPts val="1236"/>
              </a:spcAft>
              <a:buNone/>
              <a:tabLst>
                <a:tab algn="l" pos="0"/>
              </a:tabLst>
            </a:pPr>
            <a:endParaRPr b="0" lang="en-US" sz="2000" spc="-1" strike="noStrike">
              <a:latin typeface="Arial"/>
            </a:endParaRPr>
          </a:p>
        </p:txBody>
      </p:sp>
      <p:pic>
        <p:nvPicPr>
          <p:cNvPr id="205" name="" descr=""/>
          <p:cNvPicPr/>
          <p:nvPr/>
        </p:nvPicPr>
        <p:blipFill>
          <a:blip r:embed="rId1"/>
          <a:stretch/>
        </p:blipFill>
        <p:spPr>
          <a:xfrm>
            <a:off x="1287360" y="2700000"/>
            <a:ext cx="10051920" cy="25192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Dockerhub</a:t>
            </a:r>
            <a:endParaRPr b="0" lang="en-US" sz="2400" spc="-1" strike="noStrike">
              <a:latin typeface="Arial"/>
            </a:endParaRPr>
          </a:p>
        </p:txBody>
      </p:sp>
      <p:sp>
        <p:nvSpPr>
          <p:cNvPr id="207" name="PlaceHolder 2"/>
          <p:cNvSpPr>
            <a:spLocks noGrp="1"/>
          </p:cNvSpPr>
          <p:nvPr>
            <p:ph/>
          </p:nvPr>
        </p:nvSpPr>
        <p:spPr>
          <a:xfrm>
            <a:off x="838080" y="1124640"/>
            <a:ext cx="10513080" cy="1394640"/>
          </a:xfrm>
          <a:prstGeom prst="rect">
            <a:avLst/>
          </a:prstGeom>
          <a:noFill/>
          <a:ln w="0">
            <a:noFill/>
          </a:ln>
        </p:spPr>
        <p:txBody>
          <a:bodyPr lIns="90000" rIns="90000" tIns="45000" bIns="45000" anchor="t">
            <a:noAutofit/>
          </a:bodyPr>
          <a:p>
            <a:pPr>
              <a:lnSpc>
                <a:spcPct val="100000"/>
              </a:lnSpc>
              <a:buNone/>
            </a:pPr>
            <a:endParaRPr b="0" lang="en-US" sz="1800" spc="-1" strike="noStrike">
              <a:latin typeface="Arial"/>
            </a:endParaRPr>
          </a:p>
          <a:p>
            <a:pPr marL="432000" indent="-324000">
              <a:lnSpc>
                <a:spcPct val="100000"/>
              </a:lnSpc>
              <a:buClr>
                <a:srgbClr val="000000"/>
              </a:buClr>
              <a:buFont typeface="Wingdings" charset="2"/>
              <a:buChar char=""/>
            </a:pPr>
            <a:r>
              <a:rPr b="0" lang="es-ES" sz="2000" spc="-1" strike="noStrike">
                <a:latin typeface="Calibri"/>
                <a:ea typeface="DejaVu Sans"/>
              </a:rPr>
              <a:t> </a:t>
            </a:r>
            <a:r>
              <a:rPr b="1" lang="es-ES" sz="2400" spc="-1" strike="noStrike">
                <a:latin typeface="Calibri"/>
                <a:ea typeface="DejaVu Sans"/>
              </a:rPr>
              <a:t>Docker Load:</a:t>
            </a:r>
            <a:r>
              <a:rPr b="0" lang="es-ES" sz="2000" spc="-1" strike="noStrike">
                <a:latin typeface="Calibri"/>
                <a:ea typeface="DejaVu Sans"/>
              </a:rPr>
              <a:t>  Importa una imagen desde un archivo tarball (.tar) al repositorio local de imágenes de Docker de una máquina</a:t>
            </a:r>
            <a:endParaRPr b="0" lang="en-US" sz="2000" spc="-1" strike="noStrike">
              <a:latin typeface="Arial"/>
            </a:endParaRPr>
          </a:p>
          <a:p>
            <a:pPr>
              <a:lnSpc>
                <a:spcPct val="100000"/>
              </a:lnSpc>
              <a:buNone/>
            </a:pPr>
            <a:endParaRPr b="0" lang="en-US" sz="2000" spc="-1" strike="noStrike">
              <a:latin typeface="Arial"/>
            </a:endParaRPr>
          </a:p>
          <a:p>
            <a:pPr marL="450360" indent="-179640">
              <a:lnSpc>
                <a:spcPct val="115000"/>
              </a:lnSpc>
              <a:spcAft>
                <a:spcPts val="1236"/>
              </a:spcAft>
              <a:buNone/>
              <a:tabLst>
                <a:tab algn="l" pos="0"/>
              </a:tabLst>
            </a:pPr>
            <a:endParaRPr b="0" lang="en-US" sz="2000" spc="-1" strike="noStrike">
              <a:latin typeface="Arial"/>
            </a:endParaRPr>
          </a:p>
          <a:p>
            <a:pPr marL="450360" indent="-179640">
              <a:lnSpc>
                <a:spcPct val="115000"/>
              </a:lnSpc>
              <a:spcAft>
                <a:spcPts val="1236"/>
              </a:spcAft>
              <a:buNone/>
              <a:tabLst>
                <a:tab algn="l" pos="0"/>
              </a:tabLst>
            </a:pPr>
            <a:endParaRPr b="0" lang="en-US" sz="2000" spc="-1" strike="noStrike">
              <a:latin typeface="Arial"/>
            </a:endParaRPr>
          </a:p>
        </p:txBody>
      </p:sp>
      <p:pic>
        <p:nvPicPr>
          <p:cNvPr id="208" name="" descr=""/>
          <p:cNvPicPr/>
          <p:nvPr/>
        </p:nvPicPr>
        <p:blipFill>
          <a:blip r:embed="rId1"/>
          <a:stretch/>
        </p:blipFill>
        <p:spPr>
          <a:xfrm>
            <a:off x="720000" y="2797560"/>
            <a:ext cx="10975320" cy="22417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Dockerhub</a:t>
            </a:r>
            <a:endParaRPr b="0" lang="en-US" sz="2400" spc="-1" strike="noStrike">
              <a:latin typeface="Arial"/>
            </a:endParaRPr>
          </a:p>
        </p:txBody>
      </p:sp>
      <p:sp>
        <p:nvSpPr>
          <p:cNvPr id="210" name="PlaceHolder 2"/>
          <p:cNvSpPr>
            <a:spLocks noGrp="1"/>
          </p:cNvSpPr>
          <p:nvPr>
            <p:ph/>
          </p:nvPr>
        </p:nvSpPr>
        <p:spPr>
          <a:xfrm>
            <a:off x="838080" y="1124640"/>
            <a:ext cx="10513080" cy="4348800"/>
          </a:xfrm>
          <a:prstGeom prst="rect">
            <a:avLst/>
          </a:prstGeom>
          <a:noFill/>
          <a:ln w="0">
            <a:noFill/>
          </a:ln>
        </p:spPr>
        <p:txBody>
          <a:bodyPr lIns="90000" rIns="90000" tIns="45000" bIns="45000" anchor="t">
            <a:noAutofit/>
          </a:bodyPr>
          <a:p>
            <a:pPr marL="432000" indent="-324000">
              <a:lnSpc>
                <a:spcPct val="100000"/>
              </a:lnSpc>
              <a:buClr>
                <a:srgbClr val="000000"/>
              </a:buClr>
              <a:buFont typeface="Wingdings" charset="2"/>
              <a:buChar char=""/>
            </a:pPr>
            <a:r>
              <a:rPr b="0" lang="en-US" sz="1800" spc="-1" strike="noStrike">
                <a:latin typeface="Arial"/>
              </a:rPr>
              <a:t> </a:t>
            </a:r>
            <a:r>
              <a:rPr b="1" lang="es-ES" sz="2400" spc="-1" strike="noStrike">
                <a:latin typeface="Calibri"/>
                <a:ea typeface="DejaVu Sans"/>
              </a:rPr>
              <a:t>Buenas prácticas de versionado de imágenes</a:t>
            </a:r>
            <a:endParaRPr b="0" lang="en-US" sz="2400" spc="-1" strike="noStrike">
              <a:latin typeface="Arial"/>
            </a:endParaRPr>
          </a:p>
          <a:p>
            <a:pPr>
              <a:lnSpc>
                <a:spcPct val="100000"/>
              </a:lnSpc>
              <a:buNone/>
            </a:pPr>
            <a:endParaRPr b="0" lang="en-US" sz="2000" spc="-1" strike="noStrike">
              <a:latin typeface="Arial"/>
            </a:endParaRPr>
          </a:p>
          <a:p>
            <a:pPr marL="450360" indent="-179640">
              <a:lnSpc>
                <a:spcPct val="115000"/>
              </a:lnSpc>
              <a:spcAft>
                <a:spcPts val="1236"/>
              </a:spcAft>
              <a:buNone/>
              <a:tabLst>
                <a:tab algn="l" pos="0"/>
              </a:tabLst>
            </a:pPr>
            <a:r>
              <a:rPr b="1" lang="es-ES" sz="2000" spc="-1" strike="noStrike">
                <a:latin typeface="Calibri"/>
                <a:ea typeface="DejaVu Sans"/>
              </a:rPr>
              <a:t>Usar etiquetas claras (tags)</a:t>
            </a:r>
            <a:endParaRPr b="0" lang="en-US" sz="2000" spc="-1" strike="noStrike">
              <a:latin typeface="Arial"/>
            </a:endParaRPr>
          </a:p>
          <a:p>
            <a:pPr marL="900360" indent="-179640">
              <a:lnSpc>
                <a:spcPct val="115000"/>
              </a:lnSpc>
              <a:spcAft>
                <a:spcPts val="1236"/>
              </a:spcAft>
              <a:buNone/>
              <a:tabLst>
                <a:tab algn="l" pos="0"/>
              </a:tabLst>
            </a:pPr>
            <a:r>
              <a:rPr b="0" lang="es-ES" sz="2000" spc="-1" strike="noStrike">
                <a:latin typeface="Calibri"/>
                <a:ea typeface="DejaVu Sans"/>
              </a:rPr>
              <a:t>Evitar </a:t>
            </a:r>
            <a:r>
              <a:rPr b="0" lang="es-ES" sz="2000" spc="-1" strike="noStrike">
                <a:latin typeface="Calibri"/>
                <a:ea typeface="Liberation Mono;Courier New"/>
              </a:rPr>
              <a:t>latest en producción.</a:t>
            </a:r>
            <a:endParaRPr b="0" lang="en-US" sz="2000" spc="-1" strike="noStrike">
              <a:latin typeface="Arial"/>
            </a:endParaRPr>
          </a:p>
          <a:p>
            <a:pPr marL="450360" indent="-179640">
              <a:lnSpc>
                <a:spcPct val="115000"/>
              </a:lnSpc>
              <a:spcAft>
                <a:spcPts val="1236"/>
              </a:spcAft>
              <a:buNone/>
              <a:tabLst>
                <a:tab algn="l" pos="0"/>
              </a:tabLst>
            </a:pPr>
            <a:r>
              <a:rPr b="1" lang="es-ES" sz="2000" spc="-1" strike="noStrike">
                <a:latin typeface="Calibri"/>
                <a:ea typeface="Liberation Mono;Courier New"/>
              </a:rPr>
              <a:t>Versionado semántico</a:t>
            </a:r>
            <a:endParaRPr b="0" lang="en-US" sz="2000" spc="-1" strike="noStrike">
              <a:latin typeface="Arial"/>
            </a:endParaRPr>
          </a:p>
          <a:p>
            <a:pPr marL="900360" indent="-179640">
              <a:lnSpc>
                <a:spcPct val="115000"/>
              </a:lnSpc>
              <a:spcAft>
                <a:spcPts val="1236"/>
              </a:spcAft>
              <a:buNone/>
              <a:tabLst>
                <a:tab algn="l" pos="0"/>
              </a:tabLst>
            </a:pPr>
            <a:r>
              <a:rPr b="0" lang="es-ES" sz="2000" spc="-1" strike="noStrike">
                <a:latin typeface="Calibri"/>
                <a:ea typeface="Liberation Mono;Courier New"/>
              </a:rPr>
              <a:t>Ejemplo:</a:t>
            </a:r>
            <a:endParaRPr b="0" lang="en-US" sz="2000" spc="-1" strike="noStrike">
              <a:latin typeface="Arial"/>
            </a:endParaRPr>
          </a:p>
          <a:p>
            <a:pPr marL="1350720" indent="-179640">
              <a:lnSpc>
                <a:spcPct val="115000"/>
              </a:lnSpc>
              <a:spcAft>
                <a:spcPts val="1236"/>
              </a:spcAft>
              <a:buNone/>
              <a:tabLst>
                <a:tab algn="l" pos="0"/>
              </a:tabLst>
            </a:pPr>
            <a:r>
              <a:rPr b="0" lang="es-ES" sz="2000" spc="-1" strike="noStrike">
                <a:latin typeface="Calibri"/>
                <a:ea typeface="Liberation Mono;Courier New"/>
              </a:rPr>
              <a:t>2.1.0 → versión mayor (cambios incompatibles).</a:t>
            </a:r>
            <a:endParaRPr b="0" lang="en-US" sz="2000" spc="-1" strike="noStrike">
              <a:latin typeface="Arial"/>
            </a:endParaRPr>
          </a:p>
          <a:p>
            <a:pPr marL="1350720" indent="-179640">
              <a:lnSpc>
                <a:spcPct val="115000"/>
              </a:lnSpc>
              <a:spcAft>
                <a:spcPts val="1236"/>
              </a:spcAft>
              <a:buNone/>
              <a:tabLst>
                <a:tab algn="l" pos="0"/>
              </a:tabLst>
            </a:pPr>
            <a:r>
              <a:rPr b="0" lang="es-ES" sz="2000" spc="-1" strike="noStrike">
                <a:latin typeface="Calibri"/>
                <a:ea typeface="Liberation Mono;Courier New"/>
              </a:rPr>
              <a:t>2.1.5 → versión menor (mejoras, compatible).</a:t>
            </a:r>
            <a:endParaRPr b="0" lang="en-US" sz="2000" spc="-1" strike="noStrike">
              <a:latin typeface="Arial"/>
            </a:endParaRPr>
          </a:p>
          <a:p>
            <a:pPr marL="1350720" indent="-179640">
              <a:lnSpc>
                <a:spcPct val="115000"/>
              </a:lnSpc>
              <a:spcAft>
                <a:spcPts val="1236"/>
              </a:spcAft>
              <a:buNone/>
              <a:tabLst>
                <a:tab algn="l" pos="0"/>
              </a:tabLst>
            </a:pPr>
            <a:r>
              <a:rPr b="0" lang="es-ES" sz="2000" spc="-1" strike="noStrike">
                <a:latin typeface="Calibri"/>
                <a:ea typeface="Liberation Mono;Courier New"/>
              </a:rPr>
              <a:t>2.1.5 → parche (bugfix).</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Dockerhub</a:t>
            </a:r>
            <a:endParaRPr b="0" lang="en-US" sz="2400" spc="-1" strike="noStrike">
              <a:latin typeface="Arial"/>
            </a:endParaRPr>
          </a:p>
        </p:txBody>
      </p:sp>
      <p:sp>
        <p:nvSpPr>
          <p:cNvPr id="212" name="PlaceHolder 57"/>
          <p:cNvSpPr/>
          <p:nvPr/>
        </p:nvSpPr>
        <p:spPr>
          <a:xfrm>
            <a:off x="838440" y="1124640"/>
            <a:ext cx="10513080" cy="4634640"/>
          </a:xfrm>
          <a:prstGeom prst="rect">
            <a:avLst/>
          </a:prstGeom>
          <a:noFill/>
          <a:ln w="0">
            <a:noFill/>
          </a:ln>
        </p:spPr>
        <p:style>
          <a:lnRef idx="0"/>
          <a:fillRef idx="0"/>
          <a:effectRef idx="0"/>
          <a:fontRef idx="minor"/>
        </p:style>
        <p:txBody>
          <a:bodyPr lIns="90000" rIns="90000" tIns="45000" bIns="45000" anchor="t">
            <a:noAutofit/>
          </a:bodyPr>
          <a:p>
            <a:pPr marL="216000" indent="-324000">
              <a:lnSpc>
                <a:spcPct val="100000"/>
              </a:lnSpc>
              <a:buClr>
                <a:srgbClr val="000000"/>
              </a:buClr>
              <a:buFont typeface="Wingdings" charset="2"/>
              <a:buChar char=""/>
            </a:pPr>
            <a:r>
              <a:rPr b="0" lang="en-US" sz="1800" spc="-1" strike="noStrike">
                <a:solidFill>
                  <a:srgbClr val="000000"/>
                </a:solidFill>
                <a:latin typeface="Arial"/>
                <a:ea typeface="DejaVu Sans"/>
              </a:rPr>
              <a:t> </a:t>
            </a:r>
            <a:r>
              <a:rPr b="1" lang="es-ES" sz="2400" spc="-1" strike="noStrike">
                <a:solidFill>
                  <a:srgbClr val="000000"/>
                </a:solidFill>
                <a:latin typeface="Calibri"/>
                <a:ea typeface="DejaVu Sans"/>
              </a:rPr>
              <a:t>Buenas prácticas de versionado de imágenes</a:t>
            </a:r>
            <a:endParaRPr b="0" lang="en-US" sz="2400" spc="-1" strike="noStrike">
              <a:latin typeface="Arial"/>
            </a:endParaRPr>
          </a:p>
          <a:p>
            <a:pPr>
              <a:lnSpc>
                <a:spcPct val="100000"/>
              </a:lnSpc>
              <a:buNone/>
            </a:pPr>
            <a:endParaRPr b="0" lang="en-US" sz="2000" spc="-1" strike="noStrike">
              <a:latin typeface="Arial"/>
            </a:endParaRPr>
          </a:p>
          <a:p>
            <a:pPr>
              <a:lnSpc>
                <a:spcPct val="100000"/>
              </a:lnSpc>
              <a:buNone/>
            </a:pPr>
            <a:r>
              <a:rPr b="1" lang="es-ES" sz="2000" spc="-1" strike="noStrike">
                <a:solidFill>
                  <a:srgbClr val="000000"/>
                </a:solidFill>
                <a:latin typeface="Calibri"/>
                <a:ea typeface="DejaVu Sans"/>
              </a:rPr>
              <a:t>Etiquetas adicionales</a:t>
            </a:r>
            <a:endParaRPr b="0" lang="en-US" sz="2000" spc="-1" strike="noStrike">
              <a:latin typeface="Arial"/>
            </a:endParaRPr>
          </a:p>
          <a:p>
            <a:pPr>
              <a:lnSpc>
                <a:spcPct val="100000"/>
              </a:lnSpc>
              <a:buNone/>
            </a:pPr>
            <a:r>
              <a:rPr b="0" lang="es-ES" sz="2000" spc="-1" strike="noStrike">
                <a:solidFill>
                  <a:srgbClr val="000000"/>
                </a:solidFill>
                <a:latin typeface="Calibri"/>
                <a:ea typeface="DejaVu Sans"/>
              </a:rPr>
              <a:t>Incluir metadatos en la etiqueta:</a:t>
            </a:r>
            <a:endParaRPr b="0" lang="en-US" sz="2000" spc="-1" strike="noStrike">
              <a:latin typeface="Arial"/>
            </a:endParaRPr>
          </a:p>
          <a:p>
            <a:pPr>
              <a:lnSpc>
                <a:spcPct val="100000"/>
              </a:lnSpc>
              <a:buNone/>
            </a:pPr>
            <a:r>
              <a:rPr b="0" lang="es-ES" sz="2000" spc="-1" strike="noStrike">
                <a:solidFill>
                  <a:srgbClr val="000000"/>
                </a:solidFill>
                <a:latin typeface="Calibri"/>
                <a:ea typeface="DejaVu Sans"/>
              </a:rPr>
              <a:t>mi_app:1.0.0-dev</a:t>
            </a:r>
            <a:endParaRPr b="0" lang="en-US" sz="2000" spc="-1" strike="noStrike">
              <a:latin typeface="Arial"/>
            </a:endParaRPr>
          </a:p>
          <a:p>
            <a:pPr>
              <a:lnSpc>
                <a:spcPct val="100000"/>
              </a:lnSpc>
              <a:buNone/>
            </a:pPr>
            <a:r>
              <a:rPr b="0" lang="es-ES" sz="2000" spc="-1" strike="noStrike">
                <a:solidFill>
                  <a:srgbClr val="000000"/>
                </a:solidFill>
                <a:latin typeface="Calibri"/>
                <a:ea typeface="DejaVu Sans"/>
              </a:rPr>
              <a:t>mi_app:1.0.0-prod</a:t>
            </a:r>
            <a:endParaRPr b="0" lang="en-US" sz="2000" spc="-1" strike="noStrike">
              <a:latin typeface="Arial"/>
            </a:endParaRPr>
          </a:p>
          <a:p>
            <a:pPr>
              <a:lnSpc>
                <a:spcPct val="100000"/>
              </a:lnSpc>
              <a:buNone/>
            </a:pPr>
            <a:r>
              <a:rPr b="0" lang="es-ES" sz="2000" spc="-1" strike="noStrike">
                <a:solidFill>
                  <a:srgbClr val="000000"/>
                </a:solidFill>
                <a:latin typeface="Calibri"/>
                <a:ea typeface="DejaVu Sans"/>
              </a:rPr>
              <a:t>mi_app:2025-08-28</a:t>
            </a:r>
            <a:endParaRPr b="0" lang="en-US" sz="2000" spc="-1" strike="noStrike">
              <a:latin typeface="Arial"/>
            </a:endParaRPr>
          </a:p>
          <a:p>
            <a:pPr>
              <a:lnSpc>
                <a:spcPct val="100000"/>
              </a:lnSpc>
              <a:buNone/>
            </a:pPr>
            <a:r>
              <a:rPr b="1" lang="es-ES" sz="2000" spc="-1" strike="noStrike">
                <a:solidFill>
                  <a:srgbClr val="000000"/>
                </a:solidFill>
                <a:latin typeface="Calibri"/>
                <a:ea typeface="DejaVu Sans"/>
              </a:rPr>
              <a:t>Automatizar el push en CI/CD</a:t>
            </a:r>
            <a:endParaRPr b="0" lang="en-US" sz="2000" spc="-1" strike="noStrike">
              <a:latin typeface="Arial"/>
            </a:endParaRPr>
          </a:p>
          <a:p>
            <a:pPr>
              <a:lnSpc>
                <a:spcPct val="100000"/>
              </a:lnSpc>
              <a:buNone/>
            </a:pPr>
            <a:r>
              <a:rPr b="0" lang="es-ES" sz="2000" spc="-1" strike="noStrike">
                <a:solidFill>
                  <a:srgbClr val="000000"/>
                </a:solidFill>
                <a:latin typeface="Calibri"/>
                <a:ea typeface="DejaVu Sans"/>
              </a:rPr>
              <a:t>Integrar pipelines que generen y publiquen imágenes automáticamente al aprobar cambios en el código.</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Dockerfile</a:t>
            </a:r>
            <a:endParaRPr b="0" lang="en-US" sz="2400" spc="-1" strike="noStrike">
              <a:latin typeface="Arial"/>
            </a:endParaRPr>
          </a:p>
        </p:txBody>
      </p:sp>
      <p:sp>
        <p:nvSpPr>
          <p:cNvPr id="214" name="PlaceHolder 2"/>
          <p:cNvSpPr>
            <a:spLocks noGrp="1"/>
          </p:cNvSpPr>
          <p:nvPr>
            <p:ph/>
          </p:nvPr>
        </p:nvSpPr>
        <p:spPr>
          <a:xfrm>
            <a:off x="838080" y="1124640"/>
            <a:ext cx="10513080" cy="4348800"/>
          </a:xfrm>
          <a:prstGeom prst="rect">
            <a:avLst/>
          </a:prstGeom>
          <a:noFill/>
          <a:ln w="0">
            <a:noFill/>
          </a:ln>
        </p:spPr>
        <p:txBody>
          <a:bodyPr lIns="90000" rIns="90000" tIns="45000" bIns="45000" anchor="t">
            <a:noAutofit/>
          </a:bodyPr>
          <a:p>
            <a:pPr>
              <a:lnSpc>
                <a:spcPct val="115000"/>
              </a:lnSpc>
              <a:spcAft>
                <a:spcPts val="1236"/>
              </a:spcAft>
              <a:buNone/>
            </a:pPr>
            <a:r>
              <a:rPr b="0" lang="es-ES" sz="2000" spc="-1" strike="noStrike">
                <a:latin typeface="Calibri"/>
              </a:rPr>
              <a:t>Un Dockerfile es un archivo de texto que contiene una serie de instrucciones para construir una imagen Docker de forma automatizada.</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Permite definir qué sistema base se utilizará, qué dependencias se instalarán, qué archivos se copiarán y cómo se ejecutará la aplicación.</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Garantiza la reproducibilidad: cualquier persona puede generar la misma imagen siguiendo el mismo Dockerfile.</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Favorece la portabilidad: la imagen resultante puede ejecutarse en cualquier entorno con Docker.</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Dockerfile</a:t>
            </a:r>
            <a:endParaRPr b="0" lang="en-US" sz="2400" spc="-1" strike="noStrike">
              <a:latin typeface="Arial"/>
            </a:endParaRPr>
          </a:p>
        </p:txBody>
      </p:sp>
      <p:pic>
        <p:nvPicPr>
          <p:cNvPr id="216" name="" descr=""/>
          <p:cNvPicPr/>
          <p:nvPr/>
        </p:nvPicPr>
        <p:blipFill>
          <a:blip r:embed="rId1"/>
          <a:stretch/>
        </p:blipFill>
        <p:spPr>
          <a:xfrm>
            <a:off x="3005280" y="1260000"/>
            <a:ext cx="6353640" cy="48020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Dockerfile</a:t>
            </a:r>
            <a:endParaRPr b="0" lang="en-US" sz="2400" spc="-1" strike="noStrike">
              <a:latin typeface="Arial"/>
            </a:endParaRPr>
          </a:p>
        </p:txBody>
      </p:sp>
      <p:pic>
        <p:nvPicPr>
          <p:cNvPr id="218" name="" descr=""/>
          <p:cNvPicPr/>
          <p:nvPr/>
        </p:nvPicPr>
        <p:blipFill>
          <a:blip r:embed="rId1"/>
          <a:stretch/>
        </p:blipFill>
        <p:spPr>
          <a:xfrm>
            <a:off x="2340000" y="907200"/>
            <a:ext cx="8638920" cy="51163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Dockerfile</a:t>
            </a:r>
            <a:endParaRPr b="0" lang="en-US" sz="2400" spc="-1" strike="noStrike">
              <a:latin typeface="Arial"/>
            </a:endParaRPr>
          </a:p>
        </p:txBody>
      </p:sp>
      <p:pic>
        <p:nvPicPr>
          <p:cNvPr id="220" name="" descr=""/>
          <p:cNvPicPr/>
          <p:nvPr/>
        </p:nvPicPr>
        <p:blipFill>
          <a:blip r:embed="rId1"/>
          <a:stretch/>
        </p:blipFill>
        <p:spPr>
          <a:xfrm>
            <a:off x="1143720" y="1046880"/>
            <a:ext cx="9533160" cy="46944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fundamentales</a:t>
            </a:r>
            <a:endParaRPr b="0" lang="en-US" sz="2400" spc="-1" strike="noStrike">
              <a:latin typeface="Arial"/>
            </a:endParaRPr>
          </a:p>
        </p:txBody>
      </p:sp>
      <p:pic>
        <p:nvPicPr>
          <p:cNvPr id="100" name="" descr=""/>
          <p:cNvPicPr/>
          <p:nvPr/>
        </p:nvPicPr>
        <p:blipFill>
          <a:blip r:embed="rId1"/>
          <a:stretch/>
        </p:blipFill>
        <p:spPr>
          <a:xfrm>
            <a:off x="1771920" y="1241280"/>
            <a:ext cx="8731800" cy="43603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Dockerfile</a:t>
            </a:r>
            <a:endParaRPr b="0" lang="en-US" sz="2400" spc="-1" strike="noStrike">
              <a:latin typeface="Arial"/>
            </a:endParaRPr>
          </a:p>
        </p:txBody>
      </p:sp>
      <p:sp>
        <p:nvSpPr>
          <p:cNvPr id="222" name="PlaceHolder 2"/>
          <p:cNvSpPr>
            <a:spLocks noGrp="1"/>
          </p:cNvSpPr>
          <p:nvPr>
            <p:ph/>
          </p:nvPr>
        </p:nvSpPr>
        <p:spPr>
          <a:xfrm>
            <a:off x="838080" y="1124640"/>
            <a:ext cx="10513080" cy="4348800"/>
          </a:xfrm>
          <a:prstGeom prst="rect">
            <a:avLst/>
          </a:prstGeom>
          <a:noFill/>
          <a:ln w="0">
            <a:noFill/>
          </a:ln>
        </p:spPr>
        <p:txBody>
          <a:bodyPr lIns="90000" rIns="90000" tIns="45000" bIns="45000" anchor="t">
            <a:noAutofit/>
          </a:bodyPr>
          <a:p>
            <a:pPr>
              <a:lnSpc>
                <a:spcPct val="100000"/>
              </a:lnSpc>
              <a:buNone/>
            </a:pPr>
            <a:r>
              <a:rPr b="1" lang="es-ES" sz="2400" spc="-1" strike="noStrike">
                <a:latin typeface="Calibri"/>
              </a:rPr>
              <a:t>Pasos en la construcción de una imagen</a:t>
            </a:r>
            <a:endParaRPr b="0" lang="en-US" sz="2400" spc="-1" strike="noStrike">
              <a:latin typeface="Arial"/>
            </a:endParaRPr>
          </a:p>
          <a:p>
            <a:pPr>
              <a:lnSpc>
                <a:spcPct val="115000"/>
              </a:lnSpc>
              <a:spcAft>
                <a:spcPts val="1236"/>
              </a:spcAft>
              <a:buNone/>
            </a:pP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Crear un archivo </a:t>
            </a:r>
            <a:r>
              <a:rPr b="0" lang="es-ES" sz="2000" spc="-1" strike="noStrike">
                <a:latin typeface="Calibri"/>
                <a:ea typeface="Liberation Mono;Courier New"/>
              </a:rPr>
              <a:t>Dockerfile con las instrucciones necesarias.</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ea typeface="Liberation Mono;Courier New"/>
              </a:rPr>
              <a:t>Ejecutar el comando de construcción (docker build).</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ea typeface="Liberation Mono;Courier New"/>
              </a:rPr>
              <a:t>Docker interpreta el Dockerfile y genera la imagen, capa por capa.</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ea typeface="Liberation Mono;Courier New"/>
              </a:rPr>
              <a:t>Al finalizar, la imagen queda disponible localmente y puede ejecutarse como contenedor.</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ea typeface="Liberation Mono;Courier New"/>
              </a:rPr>
              <a:t>Dockerignore: es un archivo de texto con un nombre especial (.dockerignore) que le dice al </a:t>
            </a:r>
            <a:r>
              <a:rPr b="0" lang="es-ES" sz="2000" spc="-1" strike="noStrike">
                <a:latin typeface="Calibri"/>
                <a:ea typeface="Liberation Mono;Courier New"/>
              </a:rPr>
              <a:t>cliente de Docker qué archivos y directorios debe ignorar al enviar el "contexto de construcción" </a:t>
            </a:r>
            <a:r>
              <a:rPr b="0" lang="es-ES" sz="2000" spc="-1" strike="noStrike">
                <a:latin typeface="Calibri"/>
                <a:ea typeface="Liberation Mono;Courier New"/>
              </a:rPr>
              <a:t>al demonio de Docker durante el comando docker build.</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Dockerfile</a:t>
            </a:r>
            <a:endParaRPr b="0" lang="en-US" sz="2400" spc="-1" strike="noStrike">
              <a:latin typeface="Arial"/>
            </a:endParaRPr>
          </a:p>
        </p:txBody>
      </p:sp>
      <p:pic>
        <p:nvPicPr>
          <p:cNvPr id="224" name="" descr=""/>
          <p:cNvPicPr/>
          <p:nvPr/>
        </p:nvPicPr>
        <p:blipFill>
          <a:blip r:embed="rId1"/>
          <a:stretch/>
        </p:blipFill>
        <p:spPr>
          <a:xfrm>
            <a:off x="3960000" y="540000"/>
            <a:ext cx="4498920" cy="52804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Dockerfile</a:t>
            </a:r>
            <a:endParaRPr b="0" lang="en-US" sz="2400" spc="-1" strike="noStrike">
              <a:latin typeface="Arial"/>
            </a:endParaRPr>
          </a:p>
        </p:txBody>
      </p:sp>
      <p:sp>
        <p:nvSpPr>
          <p:cNvPr id="226" name="PlaceHolder 2"/>
          <p:cNvSpPr>
            <a:spLocks noGrp="1"/>
          </p:cNvSpPr>
          <p:nvPr>
            <p:ph/>
          </p:nvPr>
        </p:nvSpPr>
        <p:spPr>
          <a:xfrm>
            <a:off x="838080" y="1124640"/>
            <a:ext cx="10513080" cy="4348800"/>
          </a:xfrm>
          <a:prstGeom prst="rect">
            <a:avLst/>
          </a:prstGeom>
          <a:noFill/>
          <a:ln w="0">
            <a:noFill/>
          </a:ln>
        </p:spPr>
        <p:txBody>
          <a:bodyPr lIns="90000" rIns="90000" tIns="45000" bIns="45000" anchor="t">
            <a:noAutofit/>
          </a:bodyPr>
          <a:p>
            <a:pPr>
              <a:lnSpc>
                <a:spcPct val="100000"/>
              </a:lnSpc>
              <a:buNone/>
            </a:pPr>
            <a:r>
              <a:rPr b="1" lang="es-ES" sz="2400" spc="-1" strike="noStrike">
                <a:latin typeface="Calibri"/>
              </a:rPr>
              <a:t>Buenas prácticas en la construcción de imágenes</a:t>
            </a:r>
            <a:endParaRPr b="0" lang="en-US" sz="24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rPr>
              <a:t>Usar imágenes base oficiales y ligera: Ejemplo: </a:t>
            </a:r>
            <a:r>
              <a:rPr b="0" lang="es-ES" sz="2000" spc="-1" strike="noStrike">
                <a:latin typeface="Calibri"/>
                <a:ea typeface="Liberation Mono;Courier New"/>
              </a:rPr>
              <a:t>python:3.9-slim en lugar de ubuntu:20.04.</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ea typeface="Liberation Mono;Courier New"/>
              </a:rPr>
              <a:t>Minimizar el número de capas: Combinar varios comandos RUN en una sola instrucción.</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ea typeface="Liberation Mono;Courier New"/>
              </a:rPr>
              <a:t>Evitar incluir archivos innecesarios</a:t>
            </a:r>
            <a:endParaRPr b="0" lang="en-US" sz="2000" spc="-1" strike="noStrike">
              <a:latin typeface="Arial"/>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ea typeface="Liberation Mono;Courier New"/>
              </a:rPr>
              <a:t>Utilizar .dockerignore para excluir archivos temporales, logs o configuraciones locales.</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ea typeface="Liberation Mono;Courier New"/>
              </a:rPr>
              <a:t>Mantener imágenes pequeñas</a:t>
            </a:r>
            <a:endParaRPr b="0" lang="en-US" sz="2000" spc="-1" strike="noStrike">
              <a:latin typeface="Arial"/>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ea typeface="Liberation Mono;Courier New"/>
              </a:rPr>
              <a:t>Imágenes más pequeñas → más rápidas de descargar, distribuir y ejecutar.</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0" lang="es-ES" sz="2000" spc="-1" strike="noStrike">
                <a:latin typeface="Calibri"/>
                <a:ea typeface="Liberation Mono;Courier New"/>
              </a:rPr>
              <a:t>Separar fases de construcción y ejecución</a:t>
            </a:r>
            <a:endParaRPr b="0" lang="en-US" sz="2000" spc="-1" strike="noStrike">
              <a:latin typeface="Arial"/>
            </a:endParaRPr>
          </a:p>
          <a:p>
            <a:pPr marL="900360" indent="-179640">
              <a:lnSpc>
                <a:spcPct val="115000"/>
              </a:lnSpc>
              <a:spcAft>
                <a:spcPts val="1236"/>
              </a:spcAft>
              <a:buClr>
                <a:srgbClr val="000000"/>
              </a:buClr>
              <a:buSzPct val="45000"/>
              <a:buFont typeface="Wingdings" charset="2"/>
              <a:buChar char=""/>
              <a:tabLst>
                <a:tab algn="l" pos="900360"/>
              </a:tabLst>
            </a:pPr>
            <a:r>
              <a:rPr b="0" lang="es-ES" sz="2000" spc="-1" strike="noStrike">
                <a:latin typeface="Calibri"/>
                <a:ea typeface="Liberation Mono;Courier New"/>
              </a:rPr>
              <a:t>Usar multi-stage builds para construir y luego generar una imagen final optimizada solo con lo necesario para ejecutar la aplicación.</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Dockerfile</a:t>
            </a:r>
            <a:endParaRPr b="0" lang="en-US" sz="2400" spc="-1" strike="noStrike">
              <a:latin typeface="Arial"/>
            </a:endParaRPr>
          </a:p>
        </p:txBody>
      </p:sp>
      <p:sp>
        <p:nvSpPr>
          <p:cNvPr id="228" name="PlaceHolder 2"/>
          <p:cNvSpPr>
            <a:spLocks noGrp="1"/>
          </p:cNvSpPr>
          <p:nvPr>
            <p:ph/>
          </p:nvPr>
        </p:nvSpPr>
        <p:spPr>
          <a:xfrm>
            <a:off x="838080" y="1124640"/>
            <a:ext cx="10513080" cy="4348800"/>
          </a:xfrm>
          <a:prstGeom prst="rect">
            <a:avLst/>
          </a:prstGeom>
          <a:noFill/>
          <a:ln w="0">
            <a:noFill/>
          </a:ln>
        </p:spPr>
        <p:txBody>
          <a:bodyPr lIns="90000" rIns="90000" tIns="45000" bIns="45000" anchor="t">
            <a:noAutofit/>
          </a:bodyPr>
          <a:p>
            <a:pPr>
              <a:lnSpc>
                <a:spcPct val="100000"/>
              </a:lnSpc>
              <a:buNone/>
            </a:pPr>
            <a:endParaRPr b="0" lang="en-US" sz="1800" spc="-1" strike="noStrike">
              <a:latin typeface="Arial"/>
            </a:endParaRPr>
          </a:p>
          <a:p>
            <a:pPr marL="432000" indent="-324000">
              <a:lnSpc>
                <a:spcPct val="100000"/>
              </a:lnSpc>
              <a:buClr>
                <a:srgbClr val="000000"/>
              </a:buClr>
              <a:buFont typeface="Wingdings" charset="2"/>
              <a:buChar char=""/>
            </a:pPr>
            <a:r>
              <a:rPr b="1" lang="es-ES" sz="2400" spc="-1" strike="noStrike">
                <a:latin typeface="Calibri"/>
              </a:rPr>
              <a:t> </a:t>
            </a:r>
            <a:r>
              <a:rPr b="1" lang="es-ES" sz="2400" spc="-1" strike="noStrike">
                <a:latin typeface="Calibri"/>
              </a:rPr>
              <a:t>Etapa 1: Construcción (Builder)</a:t>
            </a:r>
            <a:endParaRPr b="0" lang="en-US" sz="2400" spc="-1" strike="noStrike">
              <a:latin typeface="Arial"/>
            </a:endParaRPr>
          </a:p>
          <a:p>
            <a:pPr lvl="1" marL="864000" indent="-324000">
              <a:lnSpc>
                <a:spcPct val="100000"/>
              </a:lnSpc>
              <a:spcBef>
                <a:spcPts val="1134"/>
              </a:spcBef>
              <a:buClr>
                <a:srgbClr val="000000"/>
              </a:buClr>
              <a:buSzPct val="75000"/>
              <a:buFont typeface="Symbol"/>
              <a:buChar char=""/>
            </a:pPr>
            <a:r>
              <a:rPr b="1" lang="es-ES" sz="2000" spc="-1" strike="noStrike">
                <a:latin typeface="Calibri"/>
              </a:rPr>
              <a:t>Propósito:</a:t>
            </a:r>
            <a:r>
              <a:rPr b="0" lang="es-ES" sz="2000" spc="-1" strike="noStrike">
                <a:latin typeface="Calibri"/>
              </a:rPr>
              <a:t> Esta etapa se encarga de todo el trabajo pesado. Utiliza una imagen base robusta (ej., node:latest) y tiene todas las herramientas de compilación.</a:t>
            </a:r>
            <a:endParaRPr b="0" lang="en-US" sz="2000" spc="-1" strike="noStrike">
              <a:latin typeface="Arial"/>
            </a:endParaRPr>
          </a:p>
          <a:p>
            <a:pPr lvl="1" marL="864000" indent="-324000">
              <a:lnSpc>
                <a:spcPct val="100000"/>
              </a:lnSpc>
              <a:spcBef>
                <a:spcPts val="1134"/>
              </a:spcBef>
              <a:buClr>
                <a:srgbClr val="000000"/>
              </a:buClr>
              <a:buSzPct val="75000"/>
              <a:buFont typeface="Symbol"/>
              <a:buChar char=""/>
            </a:pPr>
            <a:r>
              <a:rPr b="1" lang="es-ES" sz="2000" spc="-1" strike="noStrike">
                <a:latin typeface="Calibri"/>
              </a:rPr>
              <a:t>Resultado:</a:t>
            </a:r>
            <a:r>
              <a:rPr b="0" lang="es-ES" sz="2000" spc="-1" strike="noStrike">
                <a:latin typeface="Calibri"/>
              </a:rPr>
              <a:t> Aquí se compila el código, se instalan todas las dependencias y se generan los archivos binarios o los artefactos listos para producción.</a:t>
            </a:r>
            <a:endParaRPr b="0" lang="en-US" sz="2000" spc="-1" strike="noStrike">
              <a:latin typeface="Arial"/>
            </a:endParaRPr>
          </a:p>
          <a:p>
            <a:pPr>
              <a:lnSpc>
                <a:spcPct val="100000"/>
              </a:lnSpc>
              <a:buNone/>
            </a:pPr>
            <a:endParaRPr b="0" lang="en-US" sz="2000" spc="-1" strike="noStrike">
              <a:latin typeface="Arial"/>
            </a:endParaRPr>
          </a:p>
          <a:p>
            <a:pPr marL="432000" indent="-324000">
              <a:lnSpc>
                <a:spcPct val="100000"/>
              </a:lnSpc>
              <a:buClr>
                <a:srgbClr val="000000"/>
              </a:buClr>
              <a:buFont typeface="Wingdings" charset="2"/>
              <a:buChar char=""/>
            </a:pPr>
            <a:r>
              <a:rPr b="1" lang="es-ES" sz="2400" spc="-1" strike="noStrike">
                <a:latin typeface="Calibri"/>
              </a:rPr>
              <a:t> </a:t>
            </a:r>
            <a:r>
              <a:rPr b="1" lang="es-ES" sz="2400" spc="-1" strike="noStrike">
                <a:latin typeface="Calibri"/>
              </a:rPr>
              <a:t>Etapa 2: Ejecución (Final)</a:t>
            </a:r>
            <a:endParaRPr b="0" lang="en-US" sz="2400" spc="-1" strike="noStrike">
              <a:latin typeface="Arial"/>
            </a:endParaRPr>
          </a:p>
          <a:p>
            <a:pPr lvl="1" marL="864000" indent="-324000">
              <a:lnSpc>
                <a:spcPct val="100000"/>
              </a:lnSpc>
              <a:spcBef>
                <a:spcPts val="1134"/>
              </a:spcBef>
              <a:buClr>
                <a:srgbClr val="000000"/>
              </a:buClr>
              <a:buSzPct val="75000"/>
              <a:buFont typeface="Symbol"/>
              <a:buChar char=""/>
            </a:pPr>
            <a:r>
              <a:rPr b="1" lang="es-ES" sz="2000" spc="-1" strike="noStrike">
                <a:latin typeface="Calibri"/>
              </a:rPr>
              <a:t>Propósito:</a:t>
            </a:r>
            <a:r>
              <a:rPr b="0" lang="es-ES" sz="2000" spc="-1" strike="noStrike">
                <a:latin typeface="Calibri"/>
              </a:rPr>
              <a:t> Crear la imagen final de producción, que es minimalista.</a:t>
            </a:r>
            <a:endParaRPr b="0" lang="en-US" sz="2000" spc="-1" strike="noStrike">
              <a:latin typeface="Arial"/>
            </a:endParaRPr>
          </a:p>
          <a:p>
            <a:pPr lvl="1" marL="864000" indent="-324000">
              <a:lnSpc>
                <a:spcPct val="100000"/>
              </a:lnSpc>
              <a:spcBef>
                <a:spcPts val="1134"/>
              </a:spcBef>
              <a:buClr>
                <a:srgbClr val="000000"/>
              </a:buClr>
              <a:buSzPct val="75000"/>
              <a:buFont typeface="Symbol"/>
              <a:buChar char=""/>
            </a:pPr>
            <a:r>
              <a:rPr b="1" lang="es-ES" sz="2000" spc="-1" strike="noStrike">
                <a:latin typeface="Calibri"/>
              </a:rPr>
              <a:t>Mecanismo:</a:t>
            </a:r>
            <a:r>
              <a:rPr b="0" lang="es-ES" sz="2000" spc="-1" strike="noStrike">
                <a:latin typeface="Calibri"/>
              </a:rPr>
              <a:t> Esta etapa utiliza una imagen base mínima (ej., alpine o node:slim) que solo tiene lo necesario para ejecutar la aplicación. Lo crucial es que copia solo los artefactos finales (el código compilado o el servidor web listo para usar) desde la Etapa 1</a:t>
            </a:r>
            <a:r>
              <a:rPr b="0" lang="en-US" sz="1800" spc="-1" strike="noStrike">
                <a:latin typeface="Arial"/>
              </a:rPr>
              <a:t>.</a:t>
            </a:r>
            <a:endParaRPr b="0" lang="en-US" sz="1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Dockerfile</a:t>
            </a:r>
            <a:endParaRPr b="0" lang="en-US" sz="2400" spc="-1" strike="noStrike">
              <a:latin typeface="Arial"/>
            </a:endParaRPr>
          </a:p>
        </p:txBody>
      </p:sp>
      <p:pic>
        <p:nvPicPr>
          <p:cNvPr id="230" name="" descr=""/>
          <p:cNvPicPr/>
          <p:nvPr/>
        </p:nvPicPr>
        <p:blipFill>
          <a:blip r:embed="rId1"/>
          <a:srcRect l="0" t="9647" r="0" b="10249"/>
          <a:stretch/>
        </p:blipFill>
        <p:spPr>
          <a:xfrm>
            <a:off x="890640" y="1099440"/>
            <a:ext cx="10628640" cy="44798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Instrucciones principales del Dockerfile</a:t>
            </a:r>
            <a:endParaRPr b="0" lang="en-US" sz="2400" spc="-1" strike="noStrike">
              <a:latin typeface="Arial"/>
            </a:endParaRPr>
          </a:p>
        </p:txBody>
      </p:sp>
      <p:sp>
        <p:nvSpPr>
          <p:cNvPr id="232" name="PlaceHolder 2"/>
          <p:cNvSpPr>
            <a:spLocks noGrp="1"/>
          </p:cNvSpPr>
          <p:nvPr>
            <p:ph/>
          </p:nvPr>
        </p:nvSpPr>
        <p:spPr>
          <a:xfrm>
            <a:off x="838080" y="1124640"/>
            <a:ext cx="10513080" cy="4348800"/>
          </a:xfrm>
          <a:prstGeom prst="rect">
            <a:avLst/>
          </a:prstGeom>
          <a:noFill/>
          <a:ln w="0">
            <a:noFill/>
          </a:ln>
        </p:spPr>
        <p:txBody>
          <a:bodyPr lIns="90000" rIns="90000" tIns="45000" bIns="45000" anchor="t">
            <a:noAutofit/>
          </a:bodyPr>
          <a:p>
            <a:pPr>
              <a:lnSpc>
                <a:spcPct val="115000"/>
              </a:lnSpc>
              <a:spcAft>
                <a:spcPts val="1236"/>
              </a:spcAft>
              <a:buNone/>
            </a:pPr>
            <a:endParaRPr b="0" lang="en-US" sz="1800" spc="-1" strike="noStrike">
              <a:latin typeface="Arial"/>
            </a:endParaRPr>
          </a:p>
          <a:p>
            <a:pPr marL="450360" indent="-179640">
              <a:lnSpc>
                <a:spcPct val="115000"/>
              </a:lnSpc>
              <a:spcAft>
                <a:spcPts val="1236"/>
              </a:spcAft>
              <a:buNone/>
              <a:tabLst>
                <a:tab algn="l" pos="0"/>
              </a:tabLst>
            </a:pPr>
            <a:r>
              <a:rPr b="1" lang="es-ES" sz="2000" spc="-1" strike="noStrike">
                <a:latin typeface="Calibri"/>
              </a:rPr>
              <a:t>FROM</a:t>
            </a:r>
            <a:endParaRPr b="0" lang="en-US" sz="2000" spc="-1" strike="noStrike">
              <a:latin typeface="Arial"/>
            </a:endParaRPr>
          </a:p>
          <a:p>
            <a:pPr marL="900360" indent="-179640">
              <a:lnSpc>
                <a:spcPct val="115000"/>
              </a:lnSpc>
              <a:spcAft>
                <a:spcPts val="1236"/>
              </a:spcAft>
              <a:buNone/>
              <a:tabLst>
                <a:tab algn="l" pos="0"/>
              </a:tabLst>
            </a:pPr>
            <a:r>
              <a:rPr b="0" lang="es-ES" sz="2000" spc="-1" strike="noStrike">
                <a:latin typeface="Calibri"/>
              </a:rPr>
              <a:t>Define la imagen base.</a:t>
            </a:r>
            <a:endParaRPr b="0" lang="en-US" sz="2000" spc="-1" strike="noStrike">
              <a:latin typeface="Arial"/>
            </a:endParaRPr>
          </a:p>
          <a:p>
            <a:pPr marL="900360" indent="-179640">
              <a:lnSpc>
                <a:spcPct val="115000"/>
              </a:lnSpc>
              <a:spcAft>
                <a:spcPts val="1236"/>
              </a:spcAft>
              <a:buNone/>
              <a:tabLst>
                <a:tab algn="l" pos="0"/>
              </a:tabLst>
            </a:pPr>
            <a:r>
              <a:rPr b="0" lang="es-ES" sz="2000" spc="-1" strike="noStrike">
                <a:latin typeface="Calibri"/>
              </a:rPr>
              <a:t>Ejemplo: </a:t>
            </a:r>
            <a:r>
              <a:rPr b="0" lang="es-ES" sz="2000" spc="-1" strike="noStrike">
                <a:latin typeface="Calibri"/>
                <a:ea typeface="Liberation Mono;Courier New"/>
              </a:rPr>
              <a:t>FROM ubuntu:20.04 indica que la nueva imagen se construirá sobre Ubuntu 20.04.</a:t>
            </a:r>
            <a:endParaRPr b="0" lang="en-US" sz="2000" spc="-1" strike="noStrike">
              <a:latin typeface="Arial"/>
            </a:endParaRPr>
          </a:p>
          <a:p>
            <a:pPr marL="450360" indent="-179640">
              <a:lnSpc>
                <a:spcPct val="115000"/>
              </a:lnSpc>
              <a:spcAft>
                <a:spcPts val="1236"/>
              </a:spcAft>
              <a:buNone/>
              <a:tabLst>
                <a:tab algn="l" pos="0"/>
              </a:tabLst>
            </a:pPr>
            <a:r>
              <a:rPr b="1" lang="es-ES" sz="2000" spc="-1" strike="noStrike">
                <a:latin typeface="Calibri"/>
                <a:ea typeface="Liberation Mono;Courier New"/>
              </a:rPr>
              <a:t>RUN</a:t>
            </a:r>
            <a:endParaRPr b="0" lang="en-US" sz="2000" spc="-1" strike="noStrike">
              <a:latin typeface="Arial"/>
            </a:endParaRPr>
          </a:p>
          <a:p>
            <a:pPr marL="900360" indent="-179640">
              <a:lnSpc>
                <a:spcPct val="115000"/>
              </a:lnSpc>
              <a:spcAft>
                <a:spcPts val="1236"/>
              </a:spcAft>
              <a:buNone/>
              <a:tabLst>
                <a:tab algn="l" pos="0"/>
              </a:tabLst>
            </a:pPr>
            <a:r>
              <a:rPr b="0" lang="es-ES" sz="2000" spc="-1" strike="noStrike">
                <a:latin typeface="Calibri"/>
                <a:ea typeface="Liberation Mono;Courier New"/>
              </a:rPr>
              <a:t>Ejecuta comandos en la imagen durante la construcción.</a:t>
            </a:r>
            <a:endParaRPr b="0" lang="en-US" sz="2000" spc="-1" strike="noStrike">
              <a:latin typeface="Arial"/>
            </a:endParaRPr>
          </a:p>
          <a:p>
            <a:pPr marL="900360" indent="-179640">
              <a:lnSpc>
                <a:spcPct val="115000"/>
              </a:lnSpc>
              <a:spcAft>
                <a:spcPts val="1236"/>
              </a:spcAft>
              <a:buNone/>
              <a:tabLst>
                <a:tab algn="l" pos="0"/>
              </a:tabLst>
            </a:pPr>
            <a:r>
              <a:rPr b="0" lang="es-ES" sz="2000" spc="-1" strike="noStrike">
                <a:latin typeface="Calibri"/>
                <a:ea typeface="Liberation Mono;Courier New"/>
              </a:rPr>
              <a:t>Se usa para instalar paquetes o configurar el entorno.</a:t>
            </a:r>
            <a:endParaRPr b="0" lang="en-US" sz="2000" spc="-1" strike="noStrike">
              <a:latin typeface="Arial"/>
            </a:endParaRPr>
          </a:p>
          <a:p>
            <a:pPr marL="900360" indent="-179640">
              <a:lnSpc>
                <a:spcPct val="115000"/>
              </a:lnSpc>
              <a:spcAft>
                <a:spcPts val="1236"/>
              </a:spcAft>
              <a:buNone/>
              <a:tabLst>
                <a:tab algn="l" pos="0"/>
              </a:tabLst>
            </a:pPr>
            <a:r>
              <a:rPr b="0" lang="es-ES" sz="2000" spc="-1" strike="noStrike">
                <a:latin typeface="Calibri"/>
                <a:ea typeface="Liberation Mono;Courier New"/>
              </a:rPr>
              <a:t>Ejemplo: RUN apt-get update &amp;&amp; apt-get install -y python3.</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Instrucciones principales del Dockerfile</a:t>
            </a:r>
            <a:endParaRPr b="0" lang="en-US" sz="2400" spc="-1" strike="noStrike">
              <a:latin typeface="Arial"/>
            </a:endParaRPr>
          </a:p>
        </p:txBody>
      </p:sp>
      <p:sp>
        <p:nvSpPr>
          <p:cNvPr id="234" name="PlaceHolder 28"/>
          <p:cNvSpPr/>
          <p:nvPr/>
        </p:nvSpPr>
        <p:spPr>
          <a:xfrm>
            <a:off x="838080" y="1125000"/>
            <a:ext cx="10513080" cy="4348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n-US" sz="1800" spc="-1" strike="noStrike">
              <a:latin typeface="Arial"/>
            </a:endParaRPr>
          </a:p>
          <a:p>
            <a:pPr marL="450360" indent="-179640">
              <a:lnSpc>
                <a:spcPct val="115000"/>
              </a:lnSpc>
              <a:spcAft>
                <a:spcPts val="1236"/>
              </a:spcAft>
              <a:buNone/>
              <a:tabLst>
                <a:tab algn="l" pos="0"/>
              </a:tabLst>
            </a:pPr>
            <a:r>
              <a:rPr b="1" lang="es-ES" sz="2000" spc="-1" strike="noStrike">
                <a:solidFill>
                  <a:srgbClr val="000000"/>
                </a:solidFill>
                <a:latin typeface="Calibri"/>
                <a:ea typeface="DejaVu Sans"/>
              </a:rPr>
              <a:t>COPY / ADD</a:t>
            </a:r>
            <a:endParaRPr b="0" lang="en-US" sz="2000" spc="-1" strike="noStrike">
              <a:latin typeface="Arial"/>
            </a:endParaRPr>
          </a:p>
          <a:p>
            <a:pPr marL="900360" indent="-179640">
              <a:lnSpc>
                <a:spcPct val="115000"/>
              </a:lnSpc>
              <a:spcAft>
                <a:spcPts val="1236"/>
              </a:spcAft>
              <a:buNone/>
              <a:tabLst>
                <a:tab algn="l" pos="0"/>
              </a:tabLst>
            </a:pPr>
            <a:r>
              <a:rPr b="0" lang="es-ES" sz="2000" spc="-1" strike="noStrike">
                <a:solidFill>
                  <a:srgbClr val="000000"/>
                </a:solidFill>
                <a:latin typeface="Calibri"/>
                <a:ea typeface="DejaVu Sans"/>
              </a:rPr>
              <a:t>Permite añadir archivos desde el host a la imagen.</a:t>
            </a:r>
            <a:endParaRPr b="0" lang="en-US" sz="2000" spc="-1" strike="noStrike">
              <a:latin typeface="Arial"/>
            </a:endParaRPr>
          </a:p>
          <a:p>
            <a:pPr marL="900360" indent="-179640">
              <a:lnSpc>
                <a:spcPct val="115000"/>
              </a:lnSpc>
              <a:spcAft>
                <a:spcPts val="1236"/>
              </a:spcAft>
              <a:buNone/>
              <a:tabLst>
                <a:tab algn="l" pos="0"/>
              </a:tabLst>
            </a:pPr>
            <a:r>
              <a:rPr b="0" lang="es-ES" sz="2000" spc="-1" strike="noStrike">
                <a:solidFill>
                  <a:srgbClr val="000000"/>
                </a:solidFill>
                <a:latin typeface="Calibri"/>
                <a:ea typeface="DejaVu Sans"/>
              </a:rPr>
              <a:t>Ejemplo: </a:t>
            </a:r>
            <a:r>
              <a:rPr b="0" lang="es-ES" sz="2000" spc="-1" strike="noStrike">
                <a:solidFill>
                  <a:srgbClr val="000000"/>
                </a:solidFill>
                <a:latin typeface="Calibri"/>
                <a:ea typeface="Liberation Mono;Courier New"/>
              </a:rPr>
              <a:t>COPY app.py /app/ copia el archivo app.py al directorio /app dentro de la imagen.</a:t>
            </a:r>
            <a:endParaRPr b="0" lang="en-US" sz="2000" spc="-1" strike="noStrike">
              <a:latin typeface="Arial"/>
            </a:endParaRPr>
          </a:p>
          <a:p>
            <a:pPr marL="450360" indent="-179640">
              <a:lnSpc>
                <a:spcPct val="115000"/>
              </a:lnSpc>
              <a:spcAft>
                <a:spcPts val="1236"/>
              </a:spcAft>
              <a:buNone/>
              <a:tabLst>
                <a:tab algn="l" pos="0"/>
              </a:tabLst>
            </a:pPr>
            <a:r>
              <a:rPr b="1" lang="es-ES" sz="2000" spc="-1" strike="noStrike">
                <a:solidFill>
                  <a:srgbClr val="000000"/>
                </a:solidFill>
                <a:latin typeface="Calibri"/>
                <a:ea typeface="Liberation Mono;Courier New"/>
              </a:rPr>
              <a:t>ADD</a:t>
            </a:r>
            <a:r>
              <a:rPr b="0" lang="es-ES" sz="2000" spc="-1" strike="noStrike">
                <a:solidFill>
                  <a:srgbClr val="000000"/>
                </a:solidFill>
                <a:latin typeface="Calibri"/>
                <a:ea typeface="Liberation Mono;Courier New"/>
              </a:rPr>
              <a:t>: es una versión más poderosa de COPY que incluye funcionalidades adicionales</a:t>
            </a:r>
            <a:endParaRPr b="0" lang="en-US" sz="2000" spc="-1" strike="noStrike">
              <a:latin typeface="Arial"/>
            </a:endParaRPr>
          </a:p>
          <a:p>
            <a:pPr marL="1170360" indent="-179640">
              <a:lnSpc>
                <a:spcPct val="115000"/>
              </a:lnSpc>
              <a:spcAft>
                <a:spcPts val="1236"/>
              </a:spcAft>
              <a:buNone/>
              <a:tabLst>
                <a:tab algn="l" pos="0"/>
              </a:tabLst>
            </a:pPr>
            <a:r>
              <a:rPr b="0" lang="es-ES" sz="2000" spc="-1" strike="noStrike">
                <a:solidFill>
                  <a:srgbClr val="000000"/>
                </a:solidFill>
                <a:latin typeface="Calibri"/>
                <a:ea typeface="Liberation Mono;Courier New"/>
              </a:rPr>
              <a:t>Descompresión automática: Si el &lt;origen&gt; es un archivo comprimido (.tar, .gzip, .bzip2, etc.), ADD lo descomprimirá automáticamente al copiarlo al &lt;destino&gt;.</a:t>
            </a:r>
            <a:endParaRPr b="0" lang="en-US" sz="2000" spc="-1" strike="noStrike">
              <a:latin typeface="Arial"/>
            </a:endParaRPr>
          </a:p>
          <a:p>
            <a:pPr marL="1170360" indent="-179640">
              <a:lnSpc>
                <a:spcPct val="115000"/>
              </a:lnSpc>
              <a:spcAft>
                <a:spcPts val="1236"/>
              </a:spcAft>
              <a:buNone/>
              <a:tabLst>
                <a:tab algn="l" pos="0"/>
              </a:tabLst>
            </a:pPr>
            <a:r>
              <a:rPr b="0" lang="es-ES" sz="2000" spc="-1" strike="noStrike">
                <a:solidFill>
                  <a:srgbClr val="000000"/>
                </a:solidFill>
                <a:latin typeface="Calibri"/>
                <a:ea typeface="Liberation Mono;Courier New"/>
              </a:rPr>
              <a:t>Soporte para URL: Si el &lt;origen&gt; es una URL, ADD descargará el archivo desde esa URL y lo copiará al &lt;destino&gt;.</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I</a:t>
            </a:r>
            <a:r>
              <a:rPr b="1" lang="es-ES" sz="2400" spc="-1" strike="noStrike">
                <a:solidFill>
                  <a:srgbClr val="000000"/>
                </a:solidFill>
                <a:latin typeface="Calibri"/>
              </a:rPr>
              <a:t>n</a:t>
            </a:r>
            <a:r>
              <a:rPr b="1" lang="es-ES" sz="2400" spc="-1" strike="noStrike">
                <a:solidFill>
                  <a:srgbClr val="000000"/>
                </a:solidFill>
                <a:latin typeface="Calibri"/>
              </a:rPr>
              <a:t>s</a:t>
            </a:r>
            <a:r>
              <a:rPr b="1" lang="es-ES" sz="2400" spc="-1" strike="noStrike">
                <a:solidFill>
                  <a:srgbClr val="000000"/>
                </a:solidFill>
                <a:latin typeface="Calibri"/>
              </a:rPr>
              <a:t>t</a:t>
            </a:r>
            <a:r>
              <a:rPr b="1" lang="es-ES" sz="2400" spc="-1" strike="noStrike">
                <a:solidFill>
                  <a:srgbClr val="000000"/>
                </a:solidFill>
                <a:latin typeface="Calibri"/>
              </a:rPr>
              <a:t>r</a:t>
            </a:r>
            <a:r>
              <a:rPr b="1" lang="es-ES" sz="2400" spc="-1" strike="noStrike">
                <a:solidFill>
                  <a:srgbClr val="000000"/>
                </a:solidFill>
                <a:latin typeface="Calibri"/>
              </a:rPr>
              <a:t>u</a:t>
            </a:r>
            <a:r>
              <a:rPr b="1" lang="es-ES" sz="2400" spc="-1" strike="noStrike">
                <a:solidFill>
                  <a:srgbClr val="000000"/>
                </a:solidFill>
                <a:latin typeface="Calibri"/>
              </a:rPr>
              <a:t>c</a:t>
            </a:r>
            <a:r>
              <a:rPr b="1" lang="es-ES" sz="2400" spc="-1" strike="noStrike">
                <a:solidFill>
                  <a:srgbClr val="000000"/>
                </a:solidFill>
                <a:latin typeface="Calibri"/>
              </a:rPr>
              <a:t>c</a:t>
            </a:r>
            <a:r>
              <a:rPr b="1" lang="es-ES" sz="2400" spc="-1" strike="noStrike">
                <a:solidFill>
                  <a:srgbClr val="000000"/>
                </a:solidFill>
                <a:latin typeface="Calibri"/>
              </a:rPr>
              <a:t>i</a:t>
            </a:r>
            <a:r>
              <a:rPr b="1" lang="es-ES" sz="2400" spc="-1" strike="noStrike">
                <a:solidFill>
                  <a:srgbClr val="000000"/>
                </a:solidFill>
                <a:latin typeface="Calibri"/>
              </a:rPr>
              <a:t>o</a:t>
            </a:r>
            <a:r>
              <a:rPr b="1" lang="es-ES" sz="2400" spc="-1" strike="noStrike">
                <a:solidFill>
                  <a:srgbClr val="000000"/>
                </a:solidFill>
                <a:latin typeface="Calibri"/>
              </a:rPr>
              <a:t>n</a:t>
            </a:r>
            <a:r>
              <a:rPr b="1" lang="es-ES" sz="2400" spc="-1" strike="noStrike">
                <a:solidFill>
                  <a:srgbClr val="000000"/>
                </a:solidFill>
                <a:latin typeface="Calibri"/>
              </a:rPr>
              <a:t>e</a:t>
            </a:r>
            <a:r>
              <a:rPr b="1" lang="es-ES" sz="2400" spc="-1" strike="noStrike">
                <a:solidFill>
                  <a:srgbClr val="000000"/>
                </a:solidFill>
                <a:latin typeface="Calibri"/>
              </a:rPr>
              <a:t>s</a:t>
            </a:r>
            <a:r>
              <a:rPr b="1" lang="es-ES" sz="2400" spc="-1" strike="noStrike">
                <a:solidFill>
                  <a:srgbClr val="000000"/>
                </a:solidFill>
                <a:latin typeface="Calibri"/>
              </a:rPr>
              <a:t> </a:t>
            </a:r>
            <a:r>
              <a:rPr b="1" lang="es-ES" sz="2400" spc="-1" strike="noStrike">
                <a:solidFill>
                  <a:srgbClr val="000000"/>
                </a:solidFill>
                <a:latin typeface="Calibri"/>
              </a:rPr>
              <a:t>p</a:t>
            </a:r>
            <a:r>
              <a:rPr b="1" lang="es-ES" sz="2400" spc="-1" strike="noStrike">
                <a:solidFill>
                  <a:srgbClr val="000000"/>
                </a:solidFill>
                <a:latin typeface="Calibri"/>
              </a:rPr>
              <a:t>r</a:t>
            </a:r>
            <a:r>
              <a:rPr b="1" lang="es-ES" sz="2400" spc="-1" strike="noStrike">
                <a:solidFill>
                  <a:srgbClr val="000000"/>
                </a:solidFill>
                <a:latin typeface="Calibri"/>
              </a:rPr>
              <a:t>i</a:t>
            </a:r>
            <a:r>
              <a:rPr b="1" lang="es-ES" sz="2400" spc="-1" strike="noStrike">
                <a:solidFill>
                  <a:srgbClr val="000000"/>
                </a:solidFill>
                <a:latin typeface="Calibri"/>
              </a:rPr>
              <a:t>n</a:t>
            </a:r>
            <a:r>
              <a:rPr b="1" lang="es-ES" sz="2400" spc="-1" strike="noStrike">
                <a:solidFill>
                  <a:srgbClr val="000000"/>
                </a:solidFill>
                <a:latin typeface="Calibri"/>
              </a:rPr>
              <a:t>c</a:t>
            </a:r>
            <a:r>
              <a:rPr b="1" lang="es-ES" sz="2400" spc="-1" strike="noStrike">
                <a:solidFill>
                  <a:srgbClr val="000000"/>
                </a:solidFill>
                <a:latin typeface="Calibri"/>
              </a:rPr>
              <a:t>i</a:t>
            </a:r>
            <a:r>
              <a:rPr b="1" lang="es-ES" sz="2400" spc="-1" strike="noStrike">
                <a:solidFill>
                  <a:srgbClr val="000000"/>
                </a:solidFill>
                <a:latin typeface="Calibri"/>
              </a:rPr>
              <a:t>p</a:t>
            </a:r>
            <a:r>
              <a:rPr b="1" lang="es-ES" sz="2400" spc="-1" strike="noStrike">
                <a:solidFill>
                  <a:srgbClr val="000000"/>
                </a:solidFill>
                <a:latin typeface="Calibri"/>
              </a:rPr>
              <a:t>a</a:t>
            </a:r>
            <a:r>
              <a:rPr b="1" lang="es-ES" sz="2400" spc="-1" strike="noStrike">
                <a:solidFill>
                  <a:srgbClr val="000000"/>
                </a:solidFill>
                <a:latin typeface="Calibri"/>
              </a:rPr>
              <a:t>l</a:t>
            </a:r>
            <a:r>
              <a:rPr b="1" lang="es-ES" sz="2400" spc="-1" strike="noStrike">
                <a:solidFill>
                  <a:srgbClr val="000000"/>
                </a:solidFill>
                <a:latin typeface="Calibri"/>
              </a:rPr>
              <a:t>e</a:t>
            </a:r>
            <a:r>
              <a:rPr b="1" lang="es-ES" sz="2400" spc="-1" strike="noStrike">
                <a:solidFill>
                  <a:srgbClr val="000000"/>
                </a:solidFill>
                <a:latin typeface="Calibri"/>
              </a:rPr>
              <a:t>s</a:t>
            </a:r>
            <a:r>
              <a:rPr b="1" lang="es-ES" sz="2400" spc="-1" strike="noStrike">
                <a:solidFill>
                  <a:srgbClr val="000000"/>
                </a:solidFill>
                <a:latin typeface="Calibri"/>
              </a:rPr>
              <a:t> </a:t>
            </a:r>
            <a:r>
              <a:rPr b="1" lang="es-ES" sz="2400" spc="-1" strike="noStrike">
                <a:solidFill>
                  <a:srgbClr val="000000"/>
                </a:solidFill>
                <a:latin typeface="Calibri"/>
              </a:rPr>
              <a:t>d</a:t>
            </a:r>
            <a:r>
              <a:rPr b="1" lang="es-ES" sz="2400" spc="-1" strike="noStrike">
                <a:solidFill>
                  <a:srgbClr val="000000"/>
                </a:solidFill>
                <a:latin typeface="Calibri"/>
              </a:rPr>
              <a:t>e</a:t>
            </a:r>
            <a:r>
              <a:rPr b="1" lang="es-ES" sz="2400" spc="-1" strike="noStrike">
                <a:solidFill>
                  <a:srgbClr val="000000"/>
                </a:solidFill>
                <a:latin typeface="Calibri"/>
              </a:rPr>
              <a:t>l</a:t>
            </a:r>
            <a:r>
              <a:rPr b="1" lang="es-ES" sz="2400" spc="-1" strike="noStrike">
                <a:solidFill>
                  <a:srgbClr val="000000"/>
                </a:solidFill>
                <a:latin typeface="Calibri"/>
              </a:rPr>
              <a:t> </a:t>
            </a:r>
            <a:r>
              <a:rPr b="1" lang="es-ES" sz="2400" spc="-1" strike="noStrike">
                <a:solidFill>
                  <a:srgbClr val="000000"/>
                </a:solidFill>
                <a:latin typeface="Calibri"/>
              </a:rPr>
              <a:t>D</a:t>
            </a:r>
            <a:r>
              <a:rPr b="1" lang="es-ES" sz="2400" spc="-1" strike="noStrike">
                <a:solidFill>
                  <a:srgbClr val="000000"/>
                </a:solidFill>
                <a:latin typeface="Calibri"/>
              </a:rPr>
              <a:t>o</a:t>
            </a:r>
            <a:r>
              <a:rPr b="1" lang="es-ES" sz="2400" spc="-1" strike="noStrike">
                <a:solidFill>
                  <a:srgbClr val="000000"/>
                </a:solidFill>
                <a:latin typeface="Calibri"/>
              </a:rPr>
              <a:t>c</a:t>
            </a:r>
            <a:r>
              <a:rPr b="1" lang="es-ES" sz="2400" spc="-1" strike="noStrike">
                <a:solidFill>
                  <a:srgbClr val="000000"/>
                </a:solidFill>
                <a:latin typeface="Calibri"/>
              </a:rPr>
              <a:t>k</a:t>
            </a:r>
            <a:r>
              <a:rPr b="1" lang="es-ES" sz="2400" spc="-1" strike="noStrike">
                <a:solidFill>
                  <a:srgbClr val="000000"/>
                </a:solidFill>
                <a:latin typeface="Calibri"/>
              </a:rPr>
              <a:t>e</a:t>
            </a:r>
            <a:r>
              <a:rPr b="1" lang="es-ES" sz="2400" spc="-1" strike="noStrike">
                <a:solidFill>
                  <a:srgbClr val="000000"/>
                </a:solidFill>
                <a:latin typeface="Calibri"/>
              </a:rPr>
              <a:t>r</a:t>
            </a:r>
            <a:r>
              <a:rPr b="1" lang="es-ES" sz="2400" spc="-1" strike="noStrike">
                <a:solidFill>
                  <a:srgbClr val="000000"/>
                </a:solidFill>
                <a:latin typeface="Calibri"/>
              </a:rPr>
              <a:t>f</a:t>
            </a:r>
            <a:r>
              <a:rPr b="1" lang="es-ES" sz="2400" spc="-1" strike="noStrike">
                <a:solidFill>
                  <a:srgbClr val="000000"/>
                </a:solidFill>
                <a:latin typeface="Calibri"/>
              </a:rPr>
              <a:t>i</a:t>
            </a:r>
            <a:r>
              <a:rPr b="1" lang="es-ES" sz="2400" spc="-1" strike="noStrike">
                <a:solidFill>
                  <a:srgbClr val="000000"/>
                </a:solidFill>
                <a:latin typeface="Calibri"/>
              </a:rPr>
              <a:t>l</a:t>
            </a:r>
            <a:r>
              <a:rPr b="1" lang="es-ES" sz="2400" spc="-1" strike="noStrike">
                <a:solidFill>
                  <a:srgbClr val="000000"/>
                </a:solidFill>
                <a:latin typeface="Calibri"/>
              </a:rPr>
              <a:t>e</a:t>
            </a:r>
            <a:endParaRPr b="0" lang="en-US" sz="2400" spc="-1" strike="noStrike">
              <a:latin typeface="Arial"/>
            </a:endParaRPr>
          </a:p>
        </p:txBody>
      </p:sp>
      <p:sp>
        <p:nvSpPr>
          <p:cNvPr id="236" name="PlaceHolder 2"/>
          <p:cNvSpPr>
            <a:spLocks noGrp="1"/>
          </p:cNvSpPr>
          <p:nvPr>
            <p:ph/>
          </p:nvPr>
        </p:nvSpPr>
        <p:spPr>
          <a:xfrm>
            <a:off x="838080" y="1124640"/>
            <a:ext cx="10513080" cy="4348800"/>
          </a:xfrm>
          <a:prstGeom prst="rect">
            <a:avLst/>
          </a:prstGeom>
          <a:noFill/>
          <a:ln w="0">
            <a:noFill/>
          </a:ln>
        </p:spPr>
        <p:txBody>
          <a:bodyPr lIns="90000" rIns="90000" tIns="45000" bIns="45000" anchor="t">
            <a:noAutofit/>
          </a:bodyPr>
          <a:p>
            <a:pPr>
              <a:lnSpc>
                <a:spcPct val="115000"/>
              </a:lnSpc>
              <a:spcAft>
                <a:spcPts val="1236"/>
              </a:spcAft>
              <a:buNone/>
            </a:pPr>
            <a:endParaRPr b="0" lang="en-US" sz="1800" spc="-1" strike="noStrike">
              <a:latin typeface="Arial"/>
            </a:endParaRPr>
          </a:p>
          <a:p>
            <a:pPr marL="450360" indent="-179640">
              <a:lnSpc>
                <a:spcPct val="115000"/>
              </a:lnSpc>
              <a:spcAft>
                <a:spcPts val="1236"/>
              </a:spcAft>
              <a:buNone/>
              <a:tabLst>
                <a:tab algn="l" pos="0"/>
              </a:tabLst>
            </a:pPr>
            <a:r>
              <a:rPr b="1" lang="es-ES" sz="2000" spc="-1" strike="noStrike">
                <a:latin typeface="Calibri"/>
              </a:rPr>
              <a:t>WORKDIR</a:t>
            </a:r>
            <a:endParaRPr b="0" lang="en-US" sz="2000" spc="-1" strike="noStrike">
              <a:latin typeface="Arial"/>
            </a:endParaRPr>
          </a:p>
          <a:p>
            <a:pPr marL="900360" indent="-179640">
              <a:lnSpc>
                <a:spcPct val="115000"/>
              </a:lnSpc>
              <a:spcAft>
                <a:spcPts val="1236"/>
              </a:spcAft>
              <a:buNone/>
              <a:tabLst>
                <a:tab algn="l" pos="0"/>
              </a:tabLst>
            </a:pPr>
            <a:r>
              <a:rPr b="0" lang="es-ES" sz="2000" spc="-1" strike="noStrike">
                <a:latin typeface="Calibri"/>
              </a:rPr>
              <a:t>Establece el directorio de trabajo dentro del contenedor.</a:t>
            </a:r>
            <a:endParaRPr b="0" lang="en-US" sz="2000" spc="-1" strike="noStrike">
              <a:latin typeface="Arial"/>
            </a:endParaRPr>
          </a:p>
          <a:p>
            <a:pPr marL="900360" indent="-179640">
              <a:lnSpc>
                <a:spcPct val="115000"/>
              </a:lnSpc>
              <a:spcAft>
                <a:spcPts val="1236"/>
              </a:spcAft>
              <a:buNone/>
              <a:tabLst>
                <a:tab algn="l" pos="0"/>
              </a:tabLst>
            </a:pPr>
            <a:r>
              <a:rPr b="0" lang="es-ES" sz="2000" spc="-1" strike="noStrike">
                <a:latin typeface="Calibri"/>
              </a:rPr>
              <a:t>Ejemplo: </a:t>
            </a:r>
            <a:r>
              <a:rPr b="0" lang="es-ES" sz="2000" spc="-1" strike="noStrike">
                <a:latin typeface="Calibri"/>
                <a:ea typeface="Liberation Mono;Courier New"/>
              </a:rPr>
              <a:t>WORKDIR /app.</a:t>
            </a:r>
            <a:endParaRPr b="0" lang="en-US" sz="2000" spc="-1" strike="noStrike">
              <a:latin typeface="Arial"/>
            </a:endParaRPr>
          </a:p>
          <a:p>
            <a:pPr marL="450360" indent="-179640">
              <a:lnSpc>
                <a:spcPct val="115000"/>
              </a:lnSpc>
              <a:spcAft>
                <a:spcPts val="1236"/>
              </a:spcAft>
              <a:buNone/>
              <a:tabLst>
                <a:tab algn="l" pos="0"/>
              </a:tabLst>
            </a:pPr>
            <a:r>
              <a:rPr b="1" lang="es-ES" sz="2000" spc="-1" strike="noStrike">
                <a:latin typeface="Calibri"/>
                <a:ea typeface="Liberation Mono;Courier New"/>
              </a:rPr>
              <a:t>EXPOSE</a:t>
            </a:r>
            <a:endParaRPr b="0" lang="en-US" sz="2000" spc="-1" strike="noStrike">
              <a:latin typeface="Arial"/>
            </a:endParaRPr>
          </a:p>
          <a:p>
            <a:pPr marL="900360" indent="-179640">
              <a:lnSpc>
                <a:spcPct val="115000"/>
              </a:lnSpc>
              <a:spcAft>
                <a:spcPts val="1236"/>
              </a:spcAft>
              <a:buNone/>
              <a:tabLst>
                <a:tab algn="l" pos="0"/>
              </a:tabLst>
            </a:pPr>
            <a:r>
              <a:rPr b="0" lang="es-ES" sz="2000" spc="-1" strike="noStrike">
                <a:latin typeface="Calibri"/>
                <a:ea typeface="Liberation Mono;Courier New"/>
              </a:rPr>
              <a:t>Documenta el puerto en el que la aplicación escuchará dentro del contenedor.</a:t>
            </a:r>
            <a:endParaRPr b="0" lang="en-US" sz="2000" spc="-1" strike="noStrike">
              <a:latin typeface="Arial"/>
            </a:endParaRPr>
          </a:p>
          <a:p>
            <a:pPr marL="900360" indent="-179640">
              <a:lnSpc>
                <a:spcPct val="115000"/>
              </a:lnSpc>
              <a:spcAft>
                <a:spcPts val="1236"/>
              </a:spcAft>
              <a:buNone/>
              <a:tabLst>
                <a:tab algn="l" pos="0"/>
              </a:tabLst>
            </a:pPr>
            <a:r>
              <a:rPr b="0" lang="es-ES" sz="2000" spc="-1" strike="noStrike">
                <a:latin typeface="Calibri"/>
                <a:ea typeface="Liberation Mono;Courier New"/>
              </a:rPr>
              <a:t>Ejemplo: EXPOSE 8080.</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Instrucciones principales del Dockerfile</a:t>
            </a:r>
            <a:endParaRPr b="0" lang="en-US" sz="2400" spc="-1" strike="noStrike">
              <a:latin typeface="Arial"/>
            </a:endParaRPr>
          </a:p>
        </p:txBody>
      </p:sp>
      <p:sp>
        <p:nvSpPr>
          <p:cNvPr id="238" name="PlaceHolder 2"/>
          <p:cNvSpPr>
            <a:spLocks noGrp="1"/>
          </p:cNvSpPr>
          <p:nvPr>
            <p:ph/>
          </p:nvPr>
        </p:nvSpPr>
        <p:spPr>
          <a:xfrm>
            <a:off x="478080" y="540000"/>
            <a:ext cx="6001200" cy="5219280"/>
          </a:xfrm>
          <a:prstGeom prst="rect">
            <a:avLst/>
          </a:prstGeom>
          <a:noFill/>
          <a:ln w="0">
            <a:noFill/>
          </a:ln>
        </p:spPr>
        <p:txBody>
          <a:bodyPr lIns="90000" rIns="90000" tIns="45000" bIns="45000" anchor="t">
            <a:noAutofit/>
          </a:bodyPr>
          <a:p>
            <a:pPr>
              <a:lnSpc>
                <a:spcPct val="115000"/>
              </a:lnSpc>
              <a:spcAft>
                <a:spcPts val="1236"/>
              </a:spcAft>
              <a:buNone/>
            </a:pPr>
            <a:endParaRPr b="0" lang="en-US" sz="2400" spc="-1" strike="noStrike">
              <a:latin typeface="Arial"/>
            </a:endParaRPr>
          </a:p>
          <a:p>
            <a:pPr marL="450360" indent="-179640">
              <a:lnSpc>
                <a:spcPct val="115000"/>
              </a:lnSpc>
              <a:spcAft>
                <a:spcPts val="1236"/>
              </a:spcAft>
              <a:buNone/>
              <a:tabLst>
                <a:tab algn="l" pos="0"/>
              </a:tabLst>
            </a:pPr>
            <a:r>
              <a:rPr b="1" lang="es-ES" sz="2000" spc="-1" strike="noStrike">
                <a:latin typeface="Calibri"/>
              </a:rPr>
              <a:t>CMD</a:t>
            </a:r>
            <a:endParaRPr b="0" lang="en-US" sz="2000" spc="-1" strike="noStrike">
              <a:latin typeface="Arial"/>
            </a:endParaRPr>
          </a:p>
          <a:p>
            <a:pPr marL="900360" indent="-179640">
              <a:lnSpc>
                <a:spcPct val="115000"/>
              </a:lnSpc>
              <a:spcAft>
                <a:spcPts val="1236"/>
              </a:spcAft>
              <a:buNone/>
              <a:tabLst>
                <a:tab algn="l" pos="0"/>
              </a:tabLst>
            </a:pPr>
            <a:r>
              <a:rPr b="0" lang="es-ES" sz="2000" spc="-1" strike="noStrike">
                <a:latin typeface="Calibri"/>
              </a:rPr>
              <a:t>Define el comando por defecto que se ejecutará cuando arranque el contenedor.</a:t>
            </a:r>
            <a:endParaRPr b="0" lang="en-US" sz="2000" spc="-1" strike="noStrike">
              <a:latin typeface="Arial"/>
            </a:endParaRPr>
          </a:p>
          <a:p>
            <a:pPr marL="900360" indent="-179640">
              <a:lnSpc>
                <a:spcPct val="115000"/>
              </a:lnSpc>
              <a:spcAft>
                <a:spcPts val="1236"/>
              </a:spcAft>
              <a:buNone/>
              <a:tabLst>
                <a:tab algn="l" pos="0"/>
              </a:tabLst>
            </a:pPr>
            <a:r>
              <a:rPr b="0" lang="es-ES" sz="2000" spc="-1" strike="noStrike">
                <a:latin typeface="Calibri"/>
              </a:rPr>
              <a:t>Ejemplo: </a:t>
            </a:r>
            <a:r>
              <a:rPr b="0" lang="es-ES" sz="2000" spc="-1" strike="noStrike">
                <a:latin typeface="Calibri"/>
                <a:ea typeface="Liberation Mono;Courier New"/>
              </a:rPr>
              <a:t>CMD ["python3", "app.py"].</a:t>
            </a:r>
            <a:endParaRPr b="0" lang="en-US" sz="2000" spc="-1" strike="noStrike">
              <a:latin typeface="Arial"/>
            </a:endParaRPr>
          </a:p>
          <a:p>
            <a:pPr marL="900360" indent="-179640">
              <a:lnSpc>
                <a:spcPct val="115000"/>
              </a:lnSpc>
              <a:spcAft>
                <a:spcPts val="1236"/>
              </a:spcAft>
              <a:buNone/>
              <a:tabLst>
                <a:tab algn="l" pos="0"/>
              </a:tabLst>
            </a:pPr>
            <a:endParaRPr b="0" lang="en-US" sz="2000" spc="-1" strike="noStrike">
              <a:latin typeface="Arial"/>
            </a:endParaRPr>
          </a:p>
          <a:p>
            <a:pPr marL="450360" indent="-179640">
              <a:lnSpc>
                <a:spcPct val="115000"/>
              </a:lnSpc>
              <a:spcAft>
                <a:spcPts val="1236"/>
              </a:spcAft>
              <a:buNone/>
              <a:tabLst>
                <a:tab algn="l" pos="0"/>
              </a:tabLst>
            </a:pPr>
            <a:r>
              <a:rPr b="1" lang="es-ES" sz="2000" spc="-1" strike="noStrike">
                <a:latin typeface="Calibri"/>
                <a:ea typeface="Liberation Mono;Courier New"/>
              </a:rPr>
              <a:t>ENTRYPOINT</a:t>
            </a:r>
            <a:endParaRPr b="0" lang="en-US" sz="2000" spc="-1" strike="noStrike">
              <a:latin typeface="Arial"/>
            </a:endParaRPr>
          </a:p>
          <a:p>
            <a:pPr marL="900360" indent="-179640">
              <a:lnSpc>
                <a:spcPct val="115000"/>
              </a:lnSpc>
              <a:spcAft>
                <a:spcPts val="1236"/>
              </a:spcAft>
              <a:buNone/>
              <a:tabLst>
                <a:tab algn="l" pos="0"/>
              </a:tabLst>
            </a:pPr>
            <a:r>
              <a:rPr b="0" lang="es-ES" sz="2000" spc="-1" strike="noStrike">
                <a:latin typeface="Calibri"/>
                <a:ea typeface="Liberation Mono;Courier New"/>
              </a:rPr>
              <a:t>Similar a CMD, pero usado para fijar un proceso principal que no debería ser sobrescrito</a:t>
            </a:r>
            <a:endParaRPr b="0" lang="en-US" sz="2000" spc="-1" strike="noStrike">
              <a:latin typeface="Arial"/>
            </a:endParaRPr>
          </a:p>
        </p:txBody>
      </p:sp>
      <p:pic>
        <p:nvPicPr>
          <p:cNvPr id="239" name="" descr=""/>
          <p:cNvPicPr/>
          <p:nvPr/>
        </p:nvPicPr>
        <p:blipFill>
          <a:blip r:embed="rId1"/>
          <a:stretch/>
        </p:blipFill>
        <p:spPr>
          <a:xfrm>
            <a:off x="7020000" y="1260000"/>
            <a:ext cx="4831920" cy="1079280"/>
          </a:xfrm>
          <a:prstGeom prst="rect">
            <a:avLst/>
          </a:prstGeom>
          <a:ln w="0">
            <a:noFill/>
          </a:ln>
        </p:spPr>
      </p:pic>
      <p:pic>
        <p:nvPicPr>
          <p:cNvPr id="240" name="" descr=""/>
          <p:cNvPicPr/>
          <p:nvPr/>
        </p:nvPicPr>
        <p:blipFill>
          <a:blip r:embed="rId2"/>
          <a:stretch/>
        </p:blipFill>
        <p:spPr>
          <a:xfrm>
            <a:off x="6840000" y="3318480"/>
            <a:ext cx="5164920" cy="17208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Instrucciones principales del Dockerfile</a:t>
            </a:r>
            <a:endParaRPr b="0" lang="en-US" sz="2400" spc="-1" strike="noStrike">
              <a:latin typeface="Arial"/>
            </a:endParaRPr>
          </a:p>
        </p:txBody>
      </p:sp>
      <p:pic>
        <p:nvPicPr>
          <p:cNvPr id="242" name="" descr=""/>
          <p:cNvPicPr/>
          <p:nvPr/>
        </p:nvPicPr>
        <p:blipFill>
          <a:blip r:embed="rId1"/>
          <a:stretch/>
        </p:blipFill>
        <p:spPr>
          <a:xfrm>
            <a:off x="6660000" y="0"/>
            <a:ext cx="3958920" cy="60789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a:t>
            </a:r>
            <a:r>
              <a:rPr b="1" lang="es-ES" sz="2400" spc="-1" strike="noStrike">
                <a:solidFill>
                  <a:srgbClr val="000000"/>
                </a:solidFill>
                <a:latin typeface="Calibri"/>
              </a:rPr>
              <a:t>o</a:t>
            </a:r>
            <a:r>
              <a:rPr b="1" lang="es-ES" sz="2400" spc="-1" strike="noStrike">
                <a:solidFill>
                  <a:srgbClr val="000000"/>
                </a:solidFill>
                <a:latin typeface="Calibri"/>
              </a:rPr>
              <a:t>n</a:t>
            </a:r>
            <a:r>
              <a:rPr b="1" lang="es-ES" sz="2400" spc="-1" strike="noStrike">
                <a:solidFill>
                  <a:srgbClr val="000000"/>
                </a:solidFill>
                <a:latin typeface="Calibri"/>
              </a:rPr>
              <a:t>c</a:t>
            </a:r>
            <a:r>
              <a:rPr b="1" lang="es-ES" sz="2400" spc="-1" strike="noStrike">
                <a:solidFill>
                  <a:srgbClr val="000000"/>
                </a:solidFill>
                <a:latin typeface="Calibri"/>
              </a:rPr>
              <a:t>e</a:t>
            </a:r>
            <a:r>
              <a:rPr b="1" lang="es-ES" sz="2400" spc="-1" strike="noStrike">
                <a:solidFill>
                  <a:srgbClr val="000000"/>
                </a:solidFill>
                <a:latin typeface="Calibri"/>
              </a:rPr>
              <a:t>p</a:t>
            </a:r>
            <a:r>
              <a:rPr b="1" lang="es-ES" sz="2400" spc="-1" strike="noStrike">
                <a:solidFill>
                  <a:srgbClr val="000000"/>
                </a:solidFill>
                <a:latin typeface="Calibri"/>
              </a:rPr>
              <a:t>t</a:t>
            </a:r>
            <a:r>
              <a:rPr b="1" lang="es-ES" sz="2400" spc="-1" strike="noStrike">
                <a:solidFill>
                  <a:srgbClr val="000000"/>
                </a:solidFill>
                <a:latin typeface="Calibri"/>
              </a:rPr>
              <a:t>o</a:t>
            </a:r>
            <a:r>
              <a:rPr b="1" lang="es-ES" sz="2400" spc="-1" strike="noStrike">
                <a:solidFill>
                  <a:srgbClr val="000000"/>
                </a:solidFill>
                <a:latin typeface="Calibri"/>
              </a:rPr>
              <a:t>s</a:t>
            </a:r>
            <a:r>
              <a:rPr b="1" lang="es-ES" sz="2400" spc="-1" strike="noStrike">
                <a:solidFill>
                  <a:srgbClr val="000000"/>
                </a:solidFill>
                <a:latin typeface="Calibri"/>
              </a:rPr>
              <a:t> </a:t>
            </a:r>
            <a:r>
              <a:rPr b="1" lang="es-ES" sz="2400" spc="-1" strike="noStrike">
                <a:solidFill>
                  <a:srgbClr val="000000"/>
                </a:solidFill>
                <a:latin typeface="Calibri"/>
              </a:rPr>
              <a:t>f</a:t>
            </a:r>
            <a:r>
              <a:rPr b="1" lang="es-ES" sz="2400" spc="-1" strike="noStrike">
                <a:solidFill>
                  <a:srgbClr val="000000"/>
                </a:solidFill>
                <a:latin typeface="Calibri"/>
              </a:rPr>
              <a:t>u</a:t>
            </a:r>
            <a:r>
              <a:rPr b="1" lang="es-ES" sz="2400" spc="-1" strike="noStrike">
                <a:solidFill>
                  <a:srgbClr val="000000"/>
                </a:solidFill>
                <a:latin typeface="Calibri"/>
              </a:rPr>
              <a:t>n</a:t>
            </a:r>
            <a:r>
              <a:rPr b="1" lang="es-ES" sz="2400" spc="-1" strike="noStrike">
                <a:solidFill>
                  <a:srgbClr val="000000"/>
                </a:solidFill>
                <a:latin typeface="Calibri"/>
              </a:rPr>
              <a:t>d</a:t>
            </a:r>
            <a:r>
              <a:rPr b="1" lang="es-ES" sz="2400" spc="-1" strike="noStrike">
                <a:solidFill>
                  <a:srgbClr val="000000"/>
                </a:solidFill>
                <a:latin typeface="Calibri"/>
              </a:rPr>
              <a:t>a</a:t>
            </a:r>
            <a:r>
              <a:rPr b="1" lang="es-ES" sz="2400" spc="-1" strike="noStrike">
                <a:solidFill>
                  <a:srgbClr val="000000"/>
                </a:solidFill>
                <a:latin typeface="Calibri"/>
              </a:rPr>
              <a:t>m</a:t>
            </a:r>
            <a:r>
              <a:rPr b="1" lang="es-ES" sz="2400" spc="-1" strike="noStrike">
                <a:solidFill>
                  <a:srgbClr val="000000"/>
                </a:solidFill>
                <a:latin typeface="Calibri"/>
              </a:rPr>
              <a:t>e</a:t>
            </a:r>
            <a:r>
              <a:rPr b="1" lang="es-ES" sz="2400" spc="-1" strike="noStrike">
                <a:solidFill>
                  <a:srgbClr val="000000"/>
                </a:solidFill>
                <a:latin typeface="Calibri"/>
              </a:rPr>
              <a:t>n</a:t>
            </a:r>
            <a:r>
              <a:rPr b="1" lang="es-ES" sz="2400" spc="-1" strike="noStrike">
                <a:solidFill>
                  <a:srgbClr val="000000"/>
                </a:solidFill>
                <a:latin typeface="Calibri"/>
              </a:rPr>
              <a:t>t</a:t>
            </a:r>
            <a:r>
              <a:rPr b="1" lang="es-ES" sz="2400" spc="-1" strike="noStrike">
                <a:solidFill>
                  <a:srgbClr val="000000"/>
                </a:solidFill>
                <a:latin typeface="Calibri"/>
              </a:rPr>
              <a:t>a</a:t>
            </a:r>
            <a:r>
              <a:rPr b="1" lang="es-ES" sz="2400" spc="-1" strike="noStrike">
                <a:solidFill>
                  <a:srgbClr val="000000"/>
                </a:solidFill>
                <a:latin typeface="Calibri"/>
              </a:rPr>
              <a:t>l</a:t>
            </a:r>
            <a:r>
              <a:rPr b="1" lang="es-ES" sz="2400" spc="-1" strike="noStrike">
                <a:solidFill>
                  <a:srgbClr val="000000"/>
                </a:solidFill>
                <a:latin typeface="Calibri"/>
              </a:rPr>
              <a:t>e</a:t>
            </a:r>
            <a:r>
              <a:rPr b="1" lang="es-ES" sz="2400" spc="-1" strike="noStrike">
                <a:solidFill>
                  <a:srgbClr val="000000"/>
                </a:solidFill>
                <a:latin typeface="Calibri"/>
              </a:rPr>
              <a:t>s</a:t>
            </a:r>
            <a:endParaRPr b="0" lang="en-US" sz="2400" spc="-1" strike="noStrike">
              <a:latin typeface="Arial"/>
            </a:endParaRPr>
          </a:p>
        </p:txBody>
      </p:sp>
      <p:sp>
        <p:nvSpPr>
          <p:cNvPr id="102" name="PlaceHolder 4"/>
          <p:cNvSpPr/>
          <p:nvPr/>
        </p:nvSpPr>
        <p:spPr>
          <a:xfrm>
            <a:off x="838080" y="1124640"/>
            <a:ext cx="10513080" cy="4094280"/>
          </a:xfrm>
          <a:prstGeom prst="rect">
            <a:avLst/>
          </a:prstGeom>
          <a:noFill/>
          <a:ln w="0">
            <a:noFill/>
          </a:ln>
        </p:spPr>
        <p:style>
          <a:lnRef idx="0"/>
          <a:fillRef idx="0"/>
          <a:effectRef idx="0"/>
          <a:fontRef idx="minor"/>
        </p:style>
        <p:txBody>
          <a:bodyPr lIns="90000" rIns="90000" tIns="45000" bIns="45000" anchor="t">
            <a:noAutofit/>
          </a:bodyPr>
          <a:p>
            <a:pPr marL="216000" indent="-324000">
              <a:lnSpc>
                <a:spcPct val="100000"/>
              </a:lnSpc>
              <a:buClr>
                <a:srgbClr val="000000"/>
              </a:buClr>
              <a:buFont typeface="Wingdings" charset="2"/>
              <a:buChar char=""/>
            </a:pPr>
            <a:r>
              <a:rPr b="1" lang="es-ES" sz="2400" spc="-1" strike="noStrike">
                <a:solidFill>
                  <a:srgbClr val="000000"/>
                </a:solidFill>
                <a:latin typeface="Calibri"/>
                <a:ea typeface="DejaVu Sans"/>
              </a:rPr>
              <a:t>Contenedores Docker</a:t>
            </a:r>
            <a:endParaRPr b="0" lang="en-US" sz="2400" spc="-1" strike="noStrike">
              <a:latin typeface="Arial"/>
            </a:endParaRPr>
          </a:p>
          <a:p>
            <a:pPr marL="216000" indent="-324000">
              <a:lnSpc>
                <a:spcPct val="100000"/>
              </a:lnSpc>
              <a:buClr>
                <a:srgbClr val="000000"/>
              </a:buClr>
              <a:buFont typeface="Wingdings" charset="2"/>
              <a:buChar char=""/>
            </a:pPr>
            <a:r>
              <a:rPr b="0" lang="es-ES" sz="2400" spc="-1" strike="noStrike">
                <a:solidFill>
                  <a:srgbClr val="000000"/>
                </a:solidFill>
                <a:latin typeface="Calibri"/>
                <a:ea typeface="DejaVu Sans"/>
              </a:rPr>
              <a:t> </a:t>
            </a:r>
            <a:r>
              <a:rPr b="0" lang="es-ES" sz="2400" spc="-1" strike="noStrike">
                <a:solidFill>
                  <a:srgbClr val="000000"/>
                </a:solidFill>
                <a:latin typeface="Calibri"/>
                <a:ea typeface="DejaVu Sans"/>
              </a:rPr>
              <a:t>Los contenedores comparten el kernel y el sistema operativo del anfitrión. Esto significa que no hay necesidad de arrancar un SO completo para cada aplicación. Son livianos, arrancan en segundos y consumen mucha menos memoria y espacio.</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endParaRPr b="0" lang="en-US" sz="2400" spc="-1" strike="noStrike">
              <a:latin typeface="Arial"/>
            </a:endParaRPr>
          </a:p>
          <a:p>
            <a:pPr marL="216000" indent="-324000">
              <a:lnSpc>
                <a:spcPct val="100000"/>
              </a:lnSpc>
              <a:buClr>
                <a:srgbClr val="000000"/>
              </a:buClr>
              <a:buFont typeface="Wingdings" charset="2"/>
              <a:buChar char=""/>
            </a:pPr>
            <a:r>
              <a:rPr b="1" lang="es-ES" sz="2400" spc="-1" strike="noStrike">
                <a:solidFill>
                  <a:srgbClr val="000000"/>
                </a:solidFill>
                <a:latin typeface="Calibri"/>
                <a:ea typeface="DejaVu Sans"/>
              </a:rPr>
              <a:t>Docker VS Máquina virtual</a:t>
            </a:r>
            <a:endParaRPr b="0" lang="en-US" sz="2400" spc="-1" strike="noStrike">
              <a:latin typeface="Arial"/>
            </a:endParaRPr>
          </a:p>
          <a:p>
            <a:pPr marL="216000" indent="-324000">
              <a:lnSpc>
                <a:spcPct val="100000"/>
              </a:lnSpc>
              <a:buClr>
                <a:srgbClr val="000000"/>
              </a:buClr>
              <a:buFont typeface="Wingdings" charset="2"/>
              <a:buChar char=""/>
            </a:pPr>
            <a:r>
              <a:rPr b="0" lang="es-ES" sz="2400" spc="-1" strike="noStrike">
                <a:solidFill>
                  <a:srgbClr val="000000"/>
                </a:solidFill>
                <a:latin typeface="Calibri"/>
                <a:ea typeface="DejaVu Sans"/>
              </a:rPr>
              <a:t> </a:t>
            </a:r>
            <a:r>
              <a:rPr b="0" lang="es-ES" sz="2400" spc="-1" strike="noStrike">
                <a:solidFill>
                  <a:srgbClr val="000000"/>
                </a:solidFill>
                <a:latin typeface="Calibri"/>
                <a:ea typeface="DejaVu Sans"/>
              </a:rPr>
              <a:t>Docker es más eficiente porque solo empaqueta la aplicación y sus librerías, mientras que la VM empaqueta todo el sistema operativo . </a:t>
            </a:r>
            <a:endParaRPr b="0" lang="en-US" sz="2400" spc="-1" strike="noStrike">
              <a:latin typeface="Arial"/>
            </a:endParaRPr>
          </a:p>
          <a:p>
            <a:pPr marL="216000" indent="-324000">
              <a:lnSpc>
                <a:spcPct val="100000"/>
              </a:lnSpc>
              <a:buClr>
                <a:srgbClr val="000000"/>
              </a:buClr>
              <a:buFont typeface="Wingdings" charset="2"/>
              <a:buChar char=""/>
            </a:pPr>
            <a:r>
              <a:rPr b="0" lang="es-ES" sz="2400" spc="-1" strike="noStrike">
                <a:solidFill>
                  <a:srgbClr val="000000"/>
                </a:solidFill>
                <a:latin typeface="Calibri"/>
                <a:ea typeface="DejaVu Sans"/>
              </a:rPr>
              <a:t> </a:t>
            </a:r>
            <a:r>
              <a:rPr b="0" lang="es-ES" sz="2400" spc="-1" strike="noStrike">
                <a:solidFill>
                  <a:srgbClr val="000000"/>
                </a:solidFill>
                <a:latin typeface="Calibri"/>
                <a:ea typeface="DejaVu Sans"/>
              </a:rPr>
              <a:t>Si quieres eficiencia y rapidez, usas Docker; si necesitas aislamiento completo a nivel de sistema operativo, usas una VM.</a:t>
            </a:r>
            <a:endParaRPr b="0" lang="en-US" sz="2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a:t>
            </a:r>
            <a:r>
              <a:rPr b="1" lang="es-ES" sz="2400" spc="-1" strike="noStrike">
                <a:solidFill>
                  <a:srgbClr val="000000"/>
                </a:solidFill>
                <a:latin typeface="Calibri"/>
              </a:rPr>
              <a:t>o</a:t>
            </a:r>
            <a:r>
              <a:rPr b="1" lang="es-ES" sz="2400" spc="-1" strike="noStrike">
                <a:solidFill>
                  <a:srgbClr val="000000"/>
                </a:solidFill>
                <a:latin typeface="Calibri"/>
              </a:rPr>
              <a:t>c</a:t>
            </a:r>
            <a:r>
              <a:rPr b="1" lang="es-ES" sz="2400" spc="-1" strike="noStrike">
                <a:solidFill>
                  <a:srgbClr val="000000"/>
                </a:solidFill>
                <a:latin typeface="Calibri"/>
              </a:rPr>
              <a:t>k</a:t>
            </a:r>
            <a:r>
              <a:rPr b="1" lang="es-ES" sz="2400" spc="-1" strike="noStrike">
                <a:solidFill>
                  <a:srgbClr val="000000"/>
                </a:solidFill>
                <a:latin typeface="Calibri"/>
              </a:rPr>
              <a:t>e</a:t>
            </a:r>
            <a:r>
              <a:rPr b="1" lang="es-ES" sz="2400" spc="-1" strike="noStrike">
                <a:solidFill>
                  <a:srgbClr val="000000"/>
                </a:solidFill>
                <a:latin typeface="Calibri"/>
              </a:rPr>
              <a:t>r</a:t>
            </a:r>
            <a:r>
              <a:rPr b="1" lang="es-ES" sz="2400" spc="-1" strike="noStrike">
                <a:solidFill>
                  <a:srgbClr val="000000"/>
                </a:solidFill>
                <a:latin typeface="Calibri"/>
              </a:rPr>
              <a:t> </a:t>
            </a:r>
            <a:r>
              <a:rPr b="1" lang="es-ES" sz="2400" spc="-1" strike="noStrike">
                <a:solidFill>
                  <a:srgbClr val="000000"/>
                </a:solidFill>
                <a:latin typeface="Calibri"/>
              </a:rPr>
              <a:t>C</a:t>
            </a:r>
            <a:r>
              <a:rPr b="1" lang="es-ES" sz="2400" spc="-1" strike="noStrike">
                <a:solidFill>
                  <a:srgbClr val="000000"/>
                </a:solidFill>
                <a:latin typeface="Calibri"/>
              </a:rPr>
              <a:t>o</a:t>
            </a:r>
            <a:r>
              <a:rPr b="1" lang="es-ES" sz="2400" spc="-1" strike="noStrike">
                <a:solidFill>
                  <a:srgbClr val="000000"/>
                </a:solidFill>
                <a:latin typeface="Calibri"/>
              </a:rPr>
              <a:t>m</a:t>
            </a:r>
            <a:r>
              <a:rPr b="1" lang="es-ES" sz="2400" spc="-1" strike="noStrike">
                <a:solidFill>
                  <a:srgbClr val="000000"/>
                </a:solidFill>
                <a:latin typeface="Calibri"/>
              </a:rPr>
              <a:t>p</a:t>
            </a:r>
            <a:r>
              <a:rPr b="1" lang="es-ES" sz="2400" spc="-1" strike="noStrike">
                <a:solidFill>
                  <a:srgbClr val="000000"/>
                </a:solidFill>
                <a:latin typeface="Calibri"/>
              </a:rPr>
              <a:t>o</a:t>
            </a:r>
            <a:r>
              <a:rPr b="1" lang="es-ES" sz="2400" spc="-1" strike="noStrike">
                <a:solidFill>
                  <a:srgbClr val="000000"/>
                </a:solidFill>
                <a:latin typeface="Calibri"/>
              </a:rPr>
              <a:t>s</a:t>
            </a:r>
            <a:r>
              <a:rPr b="1" lang="es-ES" sz="2400" spc="-1" strike="noStrike">
                <a:solidFill>
                  <a:srgbClr val="000000"/>
                </a:solidFill>
                <a:latin typeface="Calibri"/>
              </a:rPr>
              <a:t>e</a:t>
            </a:r>
            <a:endParaRPr b="0" lang="en-US" sz="2400" spc="-1" strike="noStrike">
              <a:latin typeface="Arial"/>
            </a:endParaRPr>
          </a:p>
        </p:txBody>
      </p:sp>
      <p:pic>
        <p:nvPicPr>
          <p:cNvPr id="244" name="" descr=""/>
          <p:cNvPicPr/>
          <p:nvPr/>
        </p:nvPicPr>
        <p:blipFill>
          <a:blip r:embed="rId1"/>
          <a:stretch/>
        </p:blipFill>
        <p:spPr>
          <a:xfrm>
            <a:off x="360000" y="1844640"/>
            <a:ext cx="8911080" cy="3555360"/>
          </a:xfrm>
          <a:prstGeom prst="rect">
            <a:avLst/>
          </a:prstGeom>
          <a:ln w="0">
            <a:noFill/>
          </a:ln>
        </p:spPr>
      </p:pic>
      <p:sp>
        <p:nvSpPr>
          <p:cNvPr id="245" name="PlaceHolder 3"/>
          <p:cNvSpPr/>
          <p:nvPr/>
        </p:nvSpPr>
        <p:spPr>
          <a:xfrm>
            <a:off x="838080" y="1125000"/>
            <a:ext cx="10513080" cy="494640"/>
          </a:xfrm>
          <a:prstGeom prst="rect">
            <a:avLst/>
          </a:prstGeom>
          <a:noFill/>
          <a:ln w="0">
            <a:noFill/>
          </a:ln>
        </p:spPr>
        <p:style>
          <a:lnRef idx="0"/>
          <a:fillRef idx="0"/>
          <a:effectRef idx="0"/>
          <a:fontRef idx="minor"/>
        </p:style>
        <p:txBody>
          <a:bodyPr lIns="90000" rIns="90000" tIns="45000" bIns="45000" anchor="t">
            <a:noAutofit/>
          </a:bodyPr>
          <a:p>
            <a:pPr>
              <a:lnSpc>
                <a:spcPct val="115000"/>
              </a:lnSpc>
              <a:spcAft>
                <a:spcPts val="1236"/>
              </a:spcAft>
              <a:buNone/>
            </a:pPr>
            <a:r>
              <a:rPr b="1" lang="es-ES" sz="2000" spc="-1" strike="noStrike">
                <a:latin typeface="Calibri"/>
              </a:rPr>
              <a:t>MICROSERVICIOS</a:t>
            </a:r>
            <a:endParaRPr b="0" lang="en-US" sz="2000" spc="-1" strike="noStrike">
              <a:latin typeface="Arial"/>
            </a:endParaRPr>
          </a:p>
          <a:p>
            <a:pPr marL="900360" indent="-179640">
              <a:lnSpc>
                <a:spcPct val="115000"/>
              </a:lnSpc>
              <a:spcAft>
                <a:spcPts val="1236"/>
              </a:spcAft>
              <a:buNone/>
              <a:tabLst>
                <a:tab algn="l" pos="0"/>
              </a:tabLst>
            </a:pPr>
            <a:endParaRPr b="0" lang="en-US" sz="2000" spc="-1" strike="noStrike">
              <a:latin typeface="Arial"/>
            </a:endParaRPr>
          </a:p>
        </p:txBody>
      </p:sp>
      <p:pic>
        <p:nvPicPr>
          <p:cNvPr id="246" name="" descr=""/>
          <p:cNvPicPr/>
          <p:nvPr/>
        </p:nvPicPr>
        <p:blipFill>
          <a:blip r:embed="rId2"/>
          <a:srcRect l="32665" t="0" r="4812" b="0"/>
          <a:stretch/>
        </p:blipFill>
        <p:spPr>
          <a:xfrm>
            <a:off x="9540360" y="1800000"/>
            <a:ext cx="2339640" cy="37706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 Compose</a:t>
            </a:r>
            <a:endParaRPr b="0" lang="en-US" sz="2400" spc="-1" strike="noStrike">
              <a:latin typeface="Arial"/>
            </a:endParaRPr>
          </a:p>
        </p:txBody>
      </p:sp>
      <p:sp>
        <p:nvSpPr>
          <p:cNvPr id="248" name="PlaceHolder 5"/>
          <p:cNvSpPr/>
          <p:nvPr/>
        </p:nvSpPr>
        <p:spPr>
          <a:xfrm>
            <a:off x="838080" y="1125000"/>
            <a:ext cx="10513080" cy="3014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s-ES" sz="2400" spc="-1" strike="noStrike">
                <a:latin typeface="Calibri"/>
                <a:ea typeface="Liberation Mono;Courier New"/>
              </a:rPr>
              <a:t>Docker Compose </a:t>
            </a:r>
            <a:endParaRPr b="0" lang="en-US" sz="2400" spc="-1" strike="noStrike">
              <a:latin typeface="Arial"/>
            </a:endParaRPr>
          </a:p>
          <a:p>
            <a:pPr marL="450360" indent="-179640">
              <a:lnSpc>
                <a:spcPct val="100000"/>
              </a:lnSpc>
              <a:spcBef>
                <a:spcPts val="1417"/>
              </a:spcBef>
              <a:buClr>
                <a:srgbClr val="000000"/>
              </a:buClr>
              <a:buSzPct val="45000"/>
              <a:buFont typeface="Wingdings" charset="2"/>
              <a:buChar char=""/>
              <a:tabLst>
                <a:tab algn="l" pos="450360"/>
              </a:tabLst>
            </a:pPr>
            <a:r>
              <a:rPr b="0" lang="es-ES" sz="2000" spc="-1" strike="noStrike">
                <a:latin typeface="Calibri"/>
                <a:ea typeface="Liberation Mono;Courier New"/>
              </a:rPr>
              <a:t>Es una herramienta que permite definir y ejecutar aplicaciones multicontenedor de manera sencilla.</a:t>
            </a:r>
            <a:endParaRPr b="0" lang="en-US" sz="2000" spc="-1" strike="noStrike">
              <a:latin typeface="Arial"/>
            </a:endParaRPr>
          </a:p>
          <a:p>
            <a:pPr marL="450360" indent="-179640">
              <a:lnSpc>
                <a:spcPct val="100000"/>
              </a:lnSpc>
              <a:spcBef>
                <a:spcPts val="1417"/>
              </a:spcBef>
              <a:buClr>
                <a:srgbClr val="000000"/>
              </a:buClr>
              <a:buSzPct val="45000"/>
              <a:buFont typeface="Wingdings" charset="2"/>
              <a:buChar char=""/>
              <a:tabLst>
                <a:tab algn="l" pos="450360"/>
              </a:tabLst>
            </a:pPr>
            <a:r>
              <a:rPr b="0" lang="es-ES" sz="2000" spc="-1" strike="noStrike">
                <a:latin typeface="Calibri"/>
                <a:ea typeface="Liberation Mono;Courier New"/>
              </a:rPr>
              <a:t>Se basa en un archivo de configuración (docker-compose.yml) que describe los servicios, redes y volúmenes que forman parte de la aplicación.</a:t>
            </a:r>
            <a:endParaRPr b="0" lang="en-US" sz="2000" spc="-1" strike="noStrike">
              <a:latin typeface="Arial"/>
            </a:endParaRPr>
          </a:p>
          <a:p>
            <a:pPr marL="450360" indent="-179640">
              <a:lnSpc>
                <a:spcPct val="100000"/>
              </a:lnSpc>
              <a:spcBef>
                <a:spcPts val="1417"/>
              </a:spcBef>
              <a:buClr>
                <a:srgbClr val="000000"/>
              </a:buClr>
              <a:buSzPct val="45000"/>
              <a:buFont typeface="Wingdings" charset="2"/>
              <a:buChar char=""/>
              <a:tabLst>
                <a:tab algn="l" pos="450360"/>
              </a:tabLst>
            </a:pPr>
            <a:r>
              <a:rPr b="0" lang="es-ES" sz="2000" spc="-1" strike="noStrike">
                <a:latin typeface="Calibri"/>
                <a:ea typeface="Liberation Mono;Courier New"/>
              </a:rPr>
              <a:t>En lugar de ejecutar múltiples comandos docker run manualmente, Compose orquesta todo el entorno con un solo comando</a:t>
            </a:r>
            <a:r>
              <a:rPr b="0" lang="en-US" sz="2000" spc="-1" strike="noStrike">
                <a:latin typeface="Arial"/>
                <a:ea typeface="Liberation Mono;Courier New"/>
              </a:rPr>
              <a:t>.</a:t>
            </a:r>
            <a:endParaRPr b="0" lang="en-US" sz="2000" spc="-1" strike="noStrike">
              <a:latin typeface="Arial"/>
            </a:endParaRPr>
          </a:p>
          <a:p>
            <a:pPr>
              <a:lnSpc>
                <a:spcPct val="115000"/>
              </a:lnSpc>
              <a:spcAft>
                <a:spcPts val="1236"/>
              </a:spcAft>
              <a:buNone/>
              <a:tabLst>
                <a:tab algn="l" pos="450360"/>
              </a:tabLst>
            </a:pPr>
            <a:endParaRPr b="0" lang="en-US" sz="2000" spc="-1" strike="noStrike">
              <a:latin typeface="Arial"/>
            </a:endParaRPr>
          </a:p>
        </p:txBody>
      </p:sp>
      <p:pic>
        <p:nvPicPr>
          <p:cNvPr id="249" name="" descr=""/>
          <p:cNvPicPr/>
          <p:nvPr/>
        </p:nvPicPr>
        <p:blipFill>
          <a:blip r:embed="rId1"/>
          <a:stretch/>
        </p:blipFill>
        <p:spPr>
          <a:xfrm>
            <a:off x="4474080" y="4157280"/>
            <a:ext cx="3445560" cy="16477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 Compose</a:t>
            </a:r>
            <a:endParaRPr b="0" lang="en-US" sz="2400" spc="-1" strike="noStrike">
              <a:latin typeface="Arial"/>
            </a:endParaRPr>
          </a:p>
        </p:txBody>
      </p:sp>
      <p:pic>
        <p:nvPicPr>
          <p:cNvPr id="251" name="" descr=""/>
          <p:cNvPicPr/>
          <p:nvPr/>
        </p:nvPicPr>
        <p:blipFill>
          <a:blip r:embed="rId1"/>
          <a:stretch/>
        </p:blipFill>
        <p:spPr>
          <a:xfrm>
            <a:off x="840240" y="1620000"/>
            <a:ext cx="10443600" cy="34196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 Compose</a:t>
            </a:r>
            <a:endParaRPr b="0" lang="en-US" sz="2400" spc="-1" strike="noStrike">
              <a:latin typeface="Arial"/>
            </a:endParaRPr>
          </a:p>
        </p:txBody>
      </p:sp>
      <p:pic>
        <p:nvPicPr>
          <p:cNvPr id="253" name="" descr=""/>
          <p:cNvPicPr/>
          <p:nvPr/>
        </p:nvPicPr>
        <p:blipFill>
          <a:blip r:embed="rId1"/>
          <a:stretch/>
        </p:blipFill>
        <p:spPr>
          <a:xfrm>
            <a:off x="3093840" y="1163160"/>
            <a:ext cx="6146640" cy="45964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 Compose</a:t>
            </a:r>
            <a:endParaRPr b="0" lang="en-US" sz="2400" spc="-1" strike="noStrike">
              <a:latin typeface="Arial"/>
            </a:endParaRPr>
          </a:p>
        </p:txBody>
      </p:sp>
      <p:pic>
        <p:nvPicPr>
          <p:cNvPr id="255" name="" descr=""/>
          <p:cNvPicPr/>
          <p:nvPr/>
        </p:nvPicPr>
        <p:blipFill>
          <a:blip r:embed="rId1"/>
          <a:stretch/>
        </p:blipFill>
        <p:spPr>
          <a:xfrm>
            <a:off x="900000" y="1080000"/>
            <a:ext cx="10573200" cy="47948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 Compose</a:t>
            </a:r>
            <a:endParaRPr b="0" lang="en-US" sz="2400" spc="-1" strike="noStrike">
              <a:latin typeface="Arial"/>
            </a:endParaRPr>
          </a:p>
        </p:txBody>
      </p:sp>
      <p:sp>
        <p:nvSpPr>
          <p:cNvPr id="257" name="PlaceHolder 2"/>
          <p:cNvSpPr>
            <a:spLocks noGrp="1"/>
          </p:cNvSpPr>
          <p:nvPr>
            <p:ph/>
          </p:nvPr>
        </p:nvSpPr>
        <p:spPr>
          <a:xfrm>
            <a:off x="838080" y="1124640"/>
            <a:ext cx="10513080" cy="4348800"/>
          </a:xfrm>
          <a:prstGeom prst="rect">
            <a:avLst/>
          </a:prstGeom>
          <a:noFill/>
          <a:ln w="0">
            <a:noFill/>
          </a:ln>
        </p:spPr>
        <p:txBody>
          <a:bodyPr lIns="90000" rIns="90000" tIns="45000" bIns="45000" anchor="t">
            <a:noAutofit/>
          </a:bodyPr>
          <a:p>
            <a:pPr>
              <a:lnSpc>
                <a:spcPct val="100000"/>
              </a:lnSpc>
              <a:buNone/>
            </a:pPr>
            <a:r>
              <a:rPr b="1" lang="es-ES" sz="2400" spc="-1" strike="noStrike">
                <a:latin typeface="Calibri"/>
              </a:rPr>
              <a:t>Ventajas de usar Docker Compose</a:t>
            </a:r>
            <a:endParaRPr b="0" lang="en-US" sz="2400" spc="-1" strike="noStrike">
              <a:latin typeface="Arial"/>
            </a:endParaRPr>
          </a:p>
          <a:p>
            <a:pPr>
              <a:lnSpc>
                <a:spcPct val="100000"/>
              </a:lnSpc>
              <a:buNone/>
            </a:pPr>
            <a:endParaRPr b="0" lang="en-US" sz="24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Simplificación</a:t>
            </a:r>
            <a:r>
              <a:rPr b="0" lang="es-ES" sz="2000" spc="-1" strike="noStrike">
                <a:latin typeface="Calibri"/>
              </a:rPr>
              <a:t>: un solo archivo describe toda la aplicación.</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Reproducibilidad</a:t>
            </a:r>
            <a:r>
              <a:rPr b="0" lang="es-ES" sz="2000" spc="-1" strike="noStrike">
                <a:latin typeface="Calibri"/>
              </a:rPr>
              <a:t>: se puede compartir con otros equipos y levantar el mismo entorno con un único comando.</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Escalabilidad</a:t>
            </a:r>
            <a:r>
              <a:rPr b="0" lang="es-ES" sz="2000" spc="-1" strike="noStrike">
                <a:latin typeface="Calibri"/>
              </a:rPr>
              <a:t>: permite replicar servicios fácilmente (</a:t>
            </a:r>
            <a:r>
              <a:rPr b="0" lang="es-ES" sz="2000" spc="-1" strike="noStrike">
                <a:latin typeface="Calibri"/>
                <a:ea typeface="Liberation Mono;Courier New"/>
              </a:rPr>
              <a:t>docker-compose up --scale web=3).</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ea typeface="Liberation Mono;Courier New"/>
              </a:rPr>
              <a:t>Gestión integrada</a:t>
            </a:r>
            <a:r>
              <a:rPr b="0" lang="es-ES" sz="2000" spc="-1" strike="noStrike">
                <a:latin typeface="Calibri"/>
                <a:ea typeface="Liberation Mono;Courier New"/>
              </a:rPr>
              <a:t>: redes, volúmenes y servicios definidos en un único lugar.</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ea typeface="Liberation Mono;Courier New"/>
              </a:rPr>
              <a:t>Portabilidad</a:t>
            </a:r>
            <a:r>
              <a:rPr b="0" lang="es-ES" sz="2000" spc="-1" strike="noStrike">
                <a:latin typeface="Calibri"/>
                <a:ea typeface="Liberation Mono;Courier New"/>
              </a:rPr>
              <a:t>: facilita despliegues en distintos entornos (local, test, producción).</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a:t>
            </a:r>
            <a:r>
              <a:rPr b="1" lang="es-ES" sz="2400" spc="-1" strike="noStrike">
                <a:solidFill>
                  <a:srgbClr val="000000"/>
                </a:solidFill>
                <a:latin typeface="Calibri"/>
              </a:rPr>
              <a:t>o</a:t>
            </a:r>
            <a:r>
              <a:rPr b="1" lang="es-ES" sz="2400" spc="-1" strike="noStrike">
                <a:solidFill>
                  <a:srgbClr val="000000"/>
                </a:solidFill>
                <a:latin typeface="Calibri"/>
              </a:rPr>
              <a:t>c</a:t>
            </a:r>
            <a:r>
              <a:rPr b="1" lang="es-ES" sz="2400" spc="-1" strike="noStrike">
                <a:solidFill>
                  <a:srgbClr val="000000"/>
                </a:solidFill>
                <a:latin typeface="Calibri"/>
              </a:rPr>
              <a:t>k</a:t>
            </a:r>
            <a:r>
              <a:rPr b="1" lang="es-ES" sz="2400" spc="-1" strike="noStrike">
                <a:solidFill>
                  <a:srgbClr val="000000"/>
                </a:solidFill>
                <a:latin typeface="Calibri"/>
              </a:rPr>
              <a:t>e</a:t>
            </a:r>
            <a:r>
              <a:rPr b="1" lang="es-ES" sz="2400" spc="-1" strike="noStrike">
                <a:solidFill>
                  <a:srgbClr val="000000"/>
                </a:solidFill>
                <a:latin typeface="Calibri"/>
              </a:rPr>
              <a:t>r</a:t>
            </a:r>
            <a:r>
              <a:rPr b="1" lang="es-ES" sz="2400" spc="-1" strike="noStrike">
                <a:solidFill>
                  <a:srgbClr val="000000"/>
                </a:solidFill>
                <a:latin typeface="Calibri"/>
              </a:rPr>
              <a:t> </a:t>
            </a:r>
            <a:r>
              <a:rPr b="1" lang="es-ES" sz="2400" spc="-1" strike="noStrike">
                <a:solidFill>
                  <a:srgbClr val="000000"/>
                </a:solidFill>
                <a:latin typeface="Calibri"/>
              </a:rPr>
              <a:t>C</a:t>
            </a:r>
            <a:r>
              <a:rPr b="1" lang="es-ES" sz="2400" spc="-1" strike="noStrike">
                <a:solidFill>
                  <a:srgbClr val="000000"/>
                </a:solidFill>
                <a:latin typeface="Calibri"/>
              </a:rPr>
              <a:t>o</a:t>
            </a:r>
            <a:r>
              <a:rPr b="1" lang="es-ES" sz="2400" spc="-1" strike="noStrike">
                <a:solidFill>
                  <a:srgbClr val="000000"/>
                </a:solidFill>
                <a:latin typeface="Calibri"/>
              </a:rPr>
              <a:t>m</a:t>
            </a:r>
            <a:r>
              <a:rPr b="1" lang="es-ES" sz="2400" spc="-1" strike="noStrike">
                <a:solidFill>
                  <a:srgbClr val="000000"/>
                </a:solidFill>
                <a:latin typeface="Calibri"/>
              </a:rPr>
              <a:t>p</a:t>
            </a:r>
            <a:r>
              <a:rPr b="1" lang="es-ES" sz="2400" spc="-1" strike="noStrike">
                <a:solidFill>
                  <a:srgbClr val="000000"/>
                </a:solidFill>
                <a:latin typeface="Calibri"/>
              </a:rPr>
              <a:t>o</a:t>
            </a:r>
            <a:r>
              <a:rPr b="1" lang="es-ES" sz="2400" spc="-1" strike="noStrike">
                <a:solidFill>
                  <a:srgbClr val="000000"/>
                </a:solidFill>
                <a:latin typeface="Calibri"/>
              </a:rPr>
              <a:t>s</a:t>
            </a:r>
            <a:r>
              <a:rPr b="1" lang="es-ES" sz="2400" spc="-1" strike="noStrike">
                <a:solidFill>
                  <a:srgbClr val="000000"/>
                </a:solidFill>
                <a:latin typeface="Calibri"/>
              </a:rPr>
              <a:t>e</a:t>
            </a:r>
            <a:endParaRPr b="0" lang="en-US" sz="2400" spc="-1" strike="noStrike">
              <a:latin typeface="Arial"/>
            </a:endParaRPr>
          </a:p>
        </p:txBody>
      </p:sp>
      <p:pic>
        <p:nvPicPr>
          <p:cNvPr id="259" name="" descr=""/>
          <p:cNvPicPr/>
          <p:nvPr/>
        </p:nvPicPr>
        <p:blipFill>
          <a:blip r:embed="rId1"/>
          <a:stretch/>
        </p:blipFill>
        <p:spPr>
          <a:xfrm>
            <a:off x="1620000" y="1080000"/>
            <a:ext cx="4140000" cy="4646160"/>
          </a:xfrm>
          <a:prstGeom prst="rect">
            <a:avLst/>
          </a:prstGeom>
          <a:ln w="0">
            <a:noFill/>
          </a:ln>
        </p:spPr>
      </p:pic>
      <p:pic>
        <p:nvPicPr>
          <p:cNvPr id="260" name="" descr=""/>
          <p:cNvPicPr/>
          <p:nvPr/>
        </p:nvPicPr>
        <p:blipFill>
          <a:blip r:embed="rId2"/>
          <a:stretch/>
        </p:blipFill>
        <p:spPr>
          <a:xfrm>
            <a:off x="6891840" y="1584360"/>
            <a:ext cx="3908160" cy="38156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 Compose</a:t>
            </a:r>
            <a:endParaRPr b="0" lang="en-US" sz="2400" spc="-1" strike="noStrike">
              <a:latin typeface="Arial"/>
            </a:endParaRPr>
          </a:p>
        </p:txBody>
      </p:sp>
      <p:sp>
        <p:nvSpPr>
          <p:cNvPr id="262" name="PlaceHolder 2"/>
          <p:cNvSpPr>
            <a:spLocks noGrp="1"/>
          </p:cNvSpPr>
          <p:nvPr>
            <p:ph/>
          </p:nvPr>
        </p:nvSpPr>
        <p:spPr>
          <a:xfrm>
            <a:off x="838080" y="1124640"/>
            <a:ext cx="10513080" cy="4348800"/>
          </a:xfrm>
          <a:prstGeom prst="rect">
            <a:avLst/>
          </a:prstGeom>
          <a:noFill/>
          <a:ln w="0">
            <a:noFill/>
          </a:ln>
        </p:spPr>
        <p:txBody>
          <a:bodyPr lIns="90000" rIns="90000" tIns="45000" bIns="45000" anchor="t">
            <a:noAutofit/>
          </a:bodyPr>
          <a:p>
            <a:r>
              <a:rPr b="1" lang="es-ES" sz="2400" spc="-1" strike="noStrike">
                <a:latin typeface="Calibri"/>
              </a:rPr>
              <a:t>Comandos principales</a:t>
            </a:r>
            <a:endParaRPr b="0" lang="es-ES" sz="2400" spc="-1" strike="noStrike">
              <a:latin typeface="Calibri"/>
            </a:endParaRPr>
          </a:p>
          <a:p>
            <a:endParaRPr b="0" lang="es-ES" sz="24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1" lang="es-ES" sz="2400" spc="-1" strike="noStrike">
                <a:latin typeface="Calibri"/>
                <a:ea typeface="Liberation Mono;Courier New"/>
              </a:rPr>
              <a:t>docker compose up</a:t>
            </a:r>
            <a:r>
              <a:rPr b="0" lang="es-ES" sz="2400" spc="-1" strike="noStrike">
                <a:latin typeface="Calibri"/>
                <a:ea typeface="Liberation Mono;Courier New"/>
              </a:rPr>
              <a:t>:</a:t>
            </a:r>
            <a:r>
              <a:rPr b="0" lang="es-ES" sz="2400" spc="-1" strike="noStrike">
                <a:latin typeface="Calibri"/>
              </a:rPr>
              <a:t> Levanta los servicios definidos.</a:t>
            </a:r>
            <a:endParaRPr b="0" lang="es-ES" sz="24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1" i="1" lang="es-ES" sz="2400" spc="-1" strike="noStrike">
                <a:latin typeface="Calibri"/>
                <a:ea typeface="Liberation Mono;Courier New"/>
              </a:rPr>
              <a:t>docker compose down</a:t>
            </a:r>
            <a:r>
              <a:rPr b="1" lang="es-ES" sz="2400" spc="-1" strike="noStrike">
                <a:latin typeface="Calibri"/>
                <a:ea typeface="Liberation Mono;Courier New"/>
              </a:rPr>
              <a:t>:</a:t>
            </a:r>
            <a:r>
              <a:rPr b="0" lang="es-ES" sz="2400" spc="-1" strike="noStrike">
                <a:latin typeface="Calibri"/>
              </a:rPr>
              <a:t> Elimina los servicios y redes creados.</a:t>
            </a:r>
            <a:endParaRPr b="0" lang="es-ES" sz="24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1" lang="es-ES" sz="2400" spc="-1" strike="noStrike">
                <a:latin typeface="Calibri"/>
              </a:rPr>
              <a:t>docker compose restart </a:t>
            </a:r>
            <a:r>
              <a:rPr b="1" i="1" lang="es-ES" sz="2400" spc="-1" strike="noStrike">
                <a:latin typeface="Calibri"/>
              </a:rPr>
              <a:t>&lt;nombre_del_servicio&gt;</a:t>
            </a:r>
            <a:r>
              <a:rPr b="1" lang="es-ES" sz="2400" spc="-1" strike="noStrike">
                <a:latin typeface="Calibri"/>
              </a:rPr>
              <a:t>:</a:t>
            </a:r>
            <a:r>
              <a:rPr b="0" lang="es-ES" sz="2400" spc="-1" strike="noStrike">
                <a:latin typeface="Calibri"/>
              </a:rPr>
              <a:t> Reinicia un servicio</a:t>
            </a:r>
            <a:endParaRPr b="0" lang="es-ES" sz="24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1" lang="es-ES" sz="2400" spc="-1" strike="noStrike">
                <a:latin typeface="Calibri"/>
                <a:ea typeface="Liberation Mono;Courier New"/>
              </a:rPr>
              <a:t>docker compose ps:</a:t>
            </a:r>
            <a:r>
              <a:rPr b="0" lang="es-ES" sz="2400" spc="-1" strike="noStrike">
                <a:latin typeface="Calibri"/>
              </a:rPr>
              <a:t> Lista los contenedores en ejecución.</a:t>
            </a:r>
            <a:endParaRPr b="0" lang="es-ES" sz="2400" spc="-1" strike="noStrike">
              <a:latin typeface="Calibri"/>
            </a:endParaRPr>
          </a:p>
          <a:p>
            <a:pPr marL="450360" indent="-179640">
              <a:lnSpc>
                <a:spcPct val="115000"/>
              </a:lnSpc>
              <a:spcAft>
                <a:spcPts val="1236"/>
              </a:spcAft>
              <a:buClr>
                <a:srgbClr val="000000"/>
              </a:buClr>
              <a:buSzPct val="45000"/>
              <a:buFont typeface="Wingdings" charset="2"/>
              <a:buChar char=""/>
              <a:tabLst>
                <a:tab algn="l" pos="450360"/>
              </a:tabLst>
            </a:pPr>
            <a:r>
              <a:rPr b="1" lang="es-ES" sz="2400" spc="-1" strike="noStrike">
                <a:latin typeface="Calibri"/>
              </a:rPr>
              <a:t>docker compose logs </a:t>
            </a:r>
            <a:r>
              <a:rPr b="1" i="1" lang="es-ES" sz="2400" spc="-1" strike="noStrike">
                <a:latin typeface="Calibri"/>
              </a:rPr>
              <a:t>&lt;nombre_del_contenedor&gt;</a:t>
            </a:r>
            <a:r>
              <a:rPr b="0" lang="es-ES" sz="2400" spc="-1" strike="noStrike">
                <a:latin typeface="Calibri"/>
              </a:rPr>
              <a:t>: Muestra los logs</a:t>
            </a:r>
            <a:endParaRPr b="0" lang="es-ES" sz="2400" spc="-1" strike="noStrike">
              <a:latin typeface="Calibri"/>
            </a:endParaRPr>
          </a:p>
          <a:p>
            <a:pPr marL="450360" indent="-179640">
              <a:lnSpc>
                <a:spcPct val="115000"/>
              </a:lnSpc>
              <a:spcAft>
                <a:spcPts val="1236"/>
              </a:spcAft>
              <a:buNone/>
              <a:tabLst>
                <a:tab algn="l" pos="450360"/>
              </a:tabLst>
            </a:pPr>
            <a:endParaRPr b="0" lang="es-ES" sz="2400" spc="-1" strike="noStrike">
              <a:latin typeface="Calibri"/>
            </a:endParaRPr>
          </a:p>
        </p:txBody>
      </p:sp>
    </p:spTree>
  </p:cSld>
  <mc:AlternateContent>
    <mc:Choice Requires="p14">
      <p:transition spd="med" p14:dur="700">
        <p:fade/>
      </p:transition>
    </mc:Choice>
    <mc:Fallback>
      <p:transition spd="med">
        <p:fade/>
      </p:transition>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 Compose</a:t>
            </a:r>
            <a:endParaRPr b="0" lang="en-US" sz="2400" spc="-1" strike="noStrike">
              <a:latin typeface="Arial"/>
            </a:endParaRPr>
          </a:p>
        </p:txBody>
      </p:sp>
      <p:pic>
        <p:nvPicPr>
          <p:cNvPr id="264" name="" descr=""/>
          <p:cNvPicPr/>
          <p:nvPr/>
        </p:nvPicPr>
        <p:blipFill>
          <a:blip r:embed="rId1"/>
          <a:stretch/>
        </p:blipFill>
        <p:spPr>
          <a:xfrm>
            <a:off x="6660000" y="180000"/>
            <a:ext cx="5400000" cy="5883120"/>
          </a:xfrm>
          <a:prstGeom prst="rect">
            <a:avLst/>
          </a:prstGeom>
          <a:ln w="0">
            <a:noFill/>
          </a:ln>
        </p:spPr>
      </p:pic>
      <p:pic>
        <p:nvPicPr>
          <p:cNvPr id="265" name="" descr=""/>
          <p:cNvPicPr/>
          <p:nvPr/>
        </p:nvPicPr>
        <p:blipFill>
          <a:blip r:embed="rId2"/>
          <a:stretch/>
        </p:blipFill>
        <p:spPr>
          <a:xfrm>
            <a:off x="360000" y="1980000"/>
            <a:ext cx="6189840" cy="27136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 Compose</a:t>
            </a:r>
            <a:endParaRPr b="0" lang="en-US" sz="2400" spc="-1" strike="noStrike">
              <a:latin typeface="Arial"/>
            </a:endParaRPr>
          </a:p>
        </p:txBody>
      </p:sp>
      <p:pic>
        <p:nvPicPr>
          <p:cNvPr id="267" name="" descr=""/>
          <p:cNvPicPr/>
          <p:nvPr/>
        </p:nvPicPr>
        <p:blipFill>
          <a:blip r:embed="rId1"/>
          <a:stretch/>
        </p:blipFill>
        <p:spPr>
          <a:xfrm>
            <a:off x="360000" y="2195280"/>
            <a:ext cx="5580000" cy="2664720"/>
          </a:xfrm>
          <a:prstGeom prst="rect">
            <a:avLst/>
          </a:prstGeom>
          <a:ln w="0">
            <a:noFill/>
          </a:ln>
        </p:spPr>
      </p:pic>
      <p:pic>
        <p:nvPicPr>
          <p:cNvPr id="268" name="" descr=""/>
          <p:cNvPicPr/>
          <p:nvPr/>
        </p:nvPicPr>
        <p:blipFill>
          <a:blip r:embed="rId2"/>
          <a:stretch/>
        </p:blipFill>
        <p:spPr>
          <a:xfrm>
            <a:off x="6480000" y="1980000"/>
            <a:ext cx="5366160" cy="27590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fundamentales</a:t>
            </a:r>
            <a:endParaRPr b="0" lang="en-US" sz="2400" spc="-1" strike="noStrike">
              <a:latin typeface="Arial"/>
            </a:endParaRPr>
          </a:p>
        </p:txBody>
      </p:sp>
      <p:pic>
        <p:nvPicPr>
          <p:cNvPr id="104" name="" descr=""/>
          <p:cNvPicPr/>
          <p:nvPr/>
        </p:nvPicPr>
        <p:blipFill>
          <a:blip r:embed="rId1"/>
          <a:stretch/>
        </p:blipFill>
        <p:spPr>
          <a:xfrm>
            <a:off x="2160000" y="1060920"/>
            <a:ext cx="8818920" cy="50047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 Compose</a:t>
            </a:r>
            <a:endParaRPr b="0" lang="en-US" sz="2400" spc="-1" strike="noStrike">
              <a:latin typeface="Arial"/>
            </a:endParaRPr>
          </a:p>
        </p:txBody>
      </p:sp>
      <p:pic>
        <p:nvPicPr>
          <p:cNvPr id="270" name="" descr=""/>
          <p:cNvPicPr/>
          <p:nvPr/>
        </p:nvPicPr>
        <p:blipFill>
          <a:blip r:embed="rId1"/>
          <a:stretch/>
        </p:blipFill>
        <p:spPr>
          <a:xfrm>
            <a:off x="3780000" y="1475640"/>
            <a:ext cx="4104360" cy="41043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 Compose</a:t>
            </a:r>
            <a:endParaRPr b="0" lang="en-US" sz="2400" spc="-1" strike="noStrike">
              <a:latin typeface="Arial"/>
            </a:endParaRPr>
          </a:p>
        </p:txBody>
      </p:sp>
      <p:pic>
        <p:nvPicPr>
          <p:cNvPr id="272" name="" descr=""/>
          <p:cNvPicPr/>
          <p:nvPr/>
        </p:nvPicPr>
        <p:blipFill>
          <a:blip r:embed="rId1"/>
          <a:stretch/>
        </p:blipFill>
        <p:spPr>
          <a:xfrm>
            <a:off x="1938600" y="1127520"/>
            <a:ext cx="3461400" cy="4452480"/>
          </a:xfrm>
          <a:prstGeom prst="rect">
            <a:avLst/>
          </a:prstGeom>
          <a:ln w="0">
            <a:noFill/>
          </a:ln>
        </p:spPr>
      </p:pic>
      <p:pic>
        <p:nvPicPr>
          <p:cNvPr id="273" name="" descr=""/>
          <p:cNvPicPr/>
          <p:nvPr/>
        </p:nvPicPr>
        <p:blipFill>
          <a:blip r:embed="rId2"/>
          <a:stretch/>
        </p:blipFill>
        <p:spPr>
          <a:xfrm>
            <a:off x="6120000" y="1086480"/>
            <a:ext cx="3960000" cy="44935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 Compose</a:t>
            </a:r>
            <a:endParaRPr b="0" lang="en-US" sz="2400" spc="-1" strike="noStrike">
              <a:latin typeface="Arial"/>
            </a:endParaRPr>
          </a:p>
        </p:txBody>
      </p:sp>
      <p:pic>
        <p:nvPicPr>
          <p:cNvPr id="275" name="" descr=""/>
          <p:cNvPicPr/>
          <p:nvPr/>
        </p:nvPicPr>
        <p:blipFill>
          <a:blip r:embed="rId1"/>
          <a:stretch/>
        </p:blipFill>
        <p:spPr>
          <a:xfrm>
            <a:off x="2160000" y="1080000"/>
            <a:ext cx="3420000" cy="4808880"/>
          </a:xfrm>
          <a:prstGeom prst="rect">
            <a:avLst/>
          </a:prstGeom>
          <a:ln w="0">
            <a:noFill/>
          </a:ln>
        </p:spPr>
      </p:pic>
      <p:pic>
        <p:nvPicPr>
          <p:cNvPr id="276" name="" descr=""/>
          <p:cNvPicPr/>
          <p:nvPr/>
        </p:nvPicPr>
        <p:blipFill>
          <a:blip r:embed="rId2"/>
          <a:stretch/>
        </p:blipFill>
        <p:spPr>
          <a:xfrm>
            <a:off x="6840000" y="299520"/>
            <a:ext cx="3420000" cy="56404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a:t>
            </a:r>
            <a:r>
              <a:rPr b="1" lang="es-ES" sz="2400" spc="-1" strike="noStrike">
                <a:solidFill>
                  <a:srgbClr val="000000"/>
                </a:solidFill>
                <a:latin typeface="Calibri"/>
              </a:rPr>
              <a:t>o</a:t>
            </a:r>
            <a:r>
              <a:rPr b="1" lang="es-ES" sz="2400" spc="-1" strike="noStrike">
                <a:solidFill>
                  <a:srgbClr val="000000"/>
                </a:solidFill>
                <a:latin typeface="Calibri"/>
              </a:rPr>
              <a:t>c</a:t>
            </a:r>
            <a:r>
              <a:rPr b="1" lang="es-ES" sz="2400" spc="-1" strike="noStrike">
                <a:solidFill>
                  <a:srgbClr val="000000"/>
                </a:solidFill>
                <a:latin typeface="Calibri"/>
              </a:rPr>
              <a:t>k</a:t>
            </a:r>
            <a:r>
              <a:rPr b="1" lang="es-ES" sz="2400" spc="-1" strike="noStrike">
                <a:solidFill>
                  <a:srgbClr val="000000"/>
                </a:solidFill>
                <a:latin typeface="Calibri"/>
              </a:rPr>
              <a:t>e</a:t>
            </a:r>
            <a:r>
              <a:rPr b="1" lang="es-ES" sz="2400" spc="-1" strike="noStrike">
                <a:solidFill>
                  <a:srgbClr val="000000"/>
                </a:solidFill>
                <a:latin typeface="Calibri"/>
              </a:rPr>
              <a:t>r</a:t>
            </a:r>
            <a:r>
              <a:rPr b="1" lang="es-ES" sz="2400" spc="-1" strike="noStrike">
                <a:solidFill>
                  <a:srgbClr val="000000"/>
                </a:solidFill>
                <a:latin typeface="Calibri"/>
              </a:rPr>
              <a:t> </a:t>
            </a:r>
            <a:r>
              <a:rPr b="1" lang="es-ES" sz="2400" spc="-1" strike="noStrike">
                <a:solidFill>
                  <a:srgbClr val="000000"/>
                </a:solidFill>
                <a:latin typeface="Calibri"/>
              </a:rPr>
              <a:t>C</a:t>
            </a:r>
            <a:r>
              <a:rPr b="1" lang="es-ES" sz="2400" spc="-1" strike="noStrike">
                <a:solidFill>
                  <a:srgbClr val="000000"/>
                </a:solidFill>
                <a:latin typeface="Calibri"/>
              </a:rPr>
              <a:t>o</a:t>
            </a:r>
            <a:r>
              <a:rPr b="1" lang="es-ES" sz="2400" spc="-1" strike="noStrike">
                <a:solidFill>
                  <a:srgbClr val="000000"/>
                </a:solidFill>
                <a:latin typeface="Calibri"/>
              </a:rPr>
              <a:t>m</a:t>
            </a:r>
            <a:r>
              <a:rPr b="1" lang="es-ES" sz="2400" spc="-1" strike="noStrike">
                <a:solidFill>
                  <a:srgbClr val="000000"/>
                </a:solidFill>
                <a:latin typeface="Calibri"/>
              </a:rPr>
              <a:t>p</a:t>
            </a:r>
            <a:r>
              <a:rPr b="1" lang="es-ES" sz="2400" spc="-1" strike="noStrike">
                <a:solidFill>
                  <a:srgbClr val="000000"/>
                </a:solidFill>
                <a:latin typeface="Calibri"/>
              </a:rPr>
              <a:t>o</a:t>
            </a:r>
            <a:r>
              <a:rPr b="1" lang="es-ES" sz="2400" spc="-1" strike="noStrike">
                <a:solidFill>
                  <a:srgbClr val="000000"/>
                </a:solidFill>
                <a:latin typeface="Calibri"/>
              </a:rPr>
              <a:t>s</a:t>
            </a:r>
            <a:r>
              <a:rPr b="1" lang="es-ES" sz="2400" spc="-1" strike="noStrike">
                <a:solidFill>
                  <a:srgbClr val="000000"/>
                </a:solidFill>
                <a:latin typeface="Calibri"/>
              </a:rPr>
              <a:t>e</a:t>
            </a:r>
            <a:endParaRPr b="0" lang="en-US" sz="2400" spc="-1" strike="noStrike">
              <a:latin typeface="Arial"/>
            </a:endParaRPr>
          </a:p>
        </p:txBody>
      </p:sp>
      <p:pic>
        <p:nvPicPr>
          <p:cNvPr id="278" name="" descr=""/>
          <p:cNvPicPr/>
          <p:nvPr/>
        </p:nvPicPr>
        <p:blipFill>
          <a:blip r:embed="rId1"/>
          <a:stretch/>
        </p:blipFill>
        <p:spPr>
          <a:xfrm>
            <a:off x="2700000" y="1260000"/>
            <a:ext cx="7905240" cy="45000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a:t>
            </a:r>
            <a:r>
              <a:rPr b="1" lang="es-ES" sz="2400" spc="-1" strike="noStrike">
                <a:solidFill>
                  <a:srgbClr val="000000"/>
                </a:solidFill>
                <a:latin typeface="Calibri"/>
              </a:rPr>
              <a:t>o</a:t>
            </a:r>
            <a:r>
              <a:rPr b="1" lang="es-ES" sz="2400" spc="-1" strike="noStrike">
                <a:solidFill>
                  <a:srgbClr val="000000"/>
                </a:solidFill>
                <a:latin typeface="Calibri"/>
              </a:rPr>
              <a:t>c</a:t>
            </a:r>
            <a:r>
              <a:rPr b="1" lang="es-ES" sz="2400" spc="-1" strike="noStrike">
                <a:solidFill>
                  <a:srgbClr val="000000"/>
                </a:solidFill>
                <a:latin typeface="Calibri"/>
              </a:rPr>
              <a:t>k</a:t>
            </a:r>
            <a:r>
              <a:rPr b="1" lang="es-ES" sz="2400" spc="-1" strike="noStrike">
                <a:solidFill>
                  <a:srgbClr val="000000"/>
                </a:solidFill>
                <a:latin typeface="Calibri"/>
              </a:rPr>
              <a:t>e</a:t>
            </a:r>
            <a:r>
              <a:rPr b="1" lang="es-ES" sz="2400" spc="-1" strike="noStrike">
                <a:solidFill>
                  <a:srgbClr val="000000"/>
                </a:solidFill>
                <a:latin typeface="Calibri"/>
              </a:rPr>
              <a:t>r</a:t>
            </a:r>
            <a:r>
              <a:rPr b="1" lang="es-ES" sz="2400" spc="-1" strike="noStrike">
                <a:solidFill>
                  <a:srgbClr val="000000"/>
                </a:solidFill>
                <a:latin typeface="Calibri"/>
              </a:rPr>
              <a:t> </a:t>
            </a:r>
            <a:r>
              <a:rPr b="1" lang="es-ES" sz="2400" spc="-1" strike="noStrike">
                <a:solidFill>
                  <a:srgbClr val="000000"/>
                </a:solidFill>
                <a:latin typeface="Calibri"/>
              </a:rPr>
              <a:t>C</a:t>
            </a:r>
            <a:r>
              <a:rPr b="1" lang="es-ES" sz="2400" spc="-1" strike="noStrike">
                <a:solidFill>
                  <a:srgbClr val="000000"/>
                </a:solidFill>
                <a:latin typeface="Calibri"/>
              </a:rPr>
              <a:t>o</a:t>
            </a:r>
            <a:r>
              <a:rPr b="1" lang="es-ES" sz="2400" spc="-1" strike="noStrike">
                <a:solidFill>
                  <a:srgbClr val="000000"/>
                </a:solidFill>
                <a:latin typeface="Calibri"/>
              </a:rPr>
              <a:t>m</a:t>
            </a:r>
            <a:r>
              <a:rPr b="1" lang="es-ES" sz="2400" spc="-1" strike="noStrike">
                <a:solidFill>
                  <a:srgbClr val="000000"/>
                </a:solidFill>
                <a:latin typeface="Calibri"/>
              </a:rPr>
              <a:t>p</a:t>
            </a:r>
            <a:r>
              <a:rPr b="1" lang="es-ES" sz="2400" spc="-1" strike="noStrike">
                <a:solidFill>
                  <a:srgbClr val="000000"/>
                </a:solidFill>
                <a:latin typeface="Calibri"/>
              </a:rPr>
              <a:t>o</a:t>
            </a:r>
            <a:r>
              <a:rPr b="1" lang="es-ES" sz="2400" spc="-1" strike="noStrike">
                <a:solidFill>
                  <a:srgbClr val="000000"/>
                </a:solidFill>
                <a:latin typeface="Calibri"/>
              </a:rPr>
              <a:t>s</a:t>
            </a:r>
            <a:r>
              <a:rPr b="1" lang="es-ES" sz="2400" spc="-1" strike="noStrike">
                <a:solidFill>
                  <a:srgbClr val="000000"/>
                </a:solidFill>
                <a:latin typeface="Calibri"/>
              </a:rPr>
              <a:t>e</a:t>
            </a:r>
            <a:endParaRPr b="0" lang="en-US" sz="2400" spc="-1" strike="noStrike">
              <a:latin typeface="Arial"/>
            </a:endParaRPr>
          </a:p>
        </p:txBody>
      </p:sp>
      <p:pic>
        <p:nvPicPr>
          <p:cNvPr id="280" name="" descr=""/>
          <p:cNvPicPr/>
          <p:nvPr/>
        </p:nvPicPr>
        <p:blipFill>
          <a:blip r:embed="rId1"/>
          <a:stretch/>
        </p:blipFill>
        <p:spPr>
          <a:xfrm>
            <a:off x="6053040" y="1090440"/>
            <a:ext cx="6006960" cy="4669560"/>
          </a:xfrm>
          <a:prstGeom prst="rect">
            <a:avLst/>
          </a:prstGeom>
          <a:ln w="0">
            <a:noFill/>
          </a:ln>
        </p:spPr>
      </p:pic>
      <p:pic>
        <p:nvPicPr>
          <p:cNvPr id="281" name="" descr=""/>
          <p:cNvPicPr/>
          <p:nvPr/>
        </p:nvPicPr>
        <p:blipFill>
          <a:blip r:embed="rId2"/>
          <a:stretch/>
        </p:blipFill>
        <p:spPr>
          <a:xfrm>
            <a:off x="180000" y="1260000"/>
            <a:ext cx="5818680" cy="1780560"/>
          </a:xfrm>
          <a:prstGeom prst="rect">
            <a:avLst/>
          </a:prstGeom>
          <a:ln w="0">
            <a:noFill/>
          </a:ln>
        </p:spPr>
      </p:pic>
      <p:pic>
        <p:nvPicPr>
          <p:cNvPr id="282" name="" descr=""/>
          <p:cNvPicPr/>
          <p:nvPr/>
        </p:nvPicPr>
        <p:blipFill>
          <a:blip r:embed="rId3"/>
          <a:stretch/>
        </p:blipFill>
        <p:spPr>
          <a:xfrm>
            <a:off x="25920" y="3159000"/>
            <a:ext cx="5734080" cy="22410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 Compose</a:t>
            </a:r>
            <a:endParaRPr b="0" lang="en-US" sz="2400" spc="-1" strike="noStrike">
              <a:latin typeface="Arial"/>
            </a:endParaRPr>
          </a:p>
        </p:txBody>
      </p:sp>
      <p:pic>
        <p:nvPicPr>
          <p:cNvPr id="284" name="" descr=""/>
          <p:cNvPicPr/>
          <p:nvPr/>
        </p:nvPicPr>
        <p:blipFill>
          <a:blip r:embed="rId1"/>
          <a:srcRect l="0" t="0" r="19728" b="0"/>
          <a:stretch/>
        </p:blipFill>
        <p:spPr>
          <a:xfrm>
            <a:off x="7138080" y="1289160"/>
            <a:ext cx="4381920" cy="4110840"/>
          </a:xfrm>
          <a:prstGeom prst="rect">
            <a:avLst/>
          </a:prstGeom>
          <a:ln w="0">
            <a:noFill/>
          </a:ln>
        </p:spPr>
      </p:pic>
      <p:sp>
        <p:nvSpPr>
          <p:cNvPr id="285" name=""/>
          <p:cNvSpPr txBox="1"/>
          <p:nvPr/>
        </p:nvSpPr>
        <p:spPr>
          <a:xfrm>
            <a:off x="720000" y="1980000"/>
            <a:ext cx="5763240" cy="346680"/>
          </a:xfrm>
          <a:prstGeom prst="rect">
            <a:avLst/>
          </a:prstGeom>
          <a:noFill/>
          <a:ln w="0">
            <a:noFill/>
          </a:ln>
        </p:spPr>
        <p:txBody>
          <a:bodyPr lIns="90000" rIns="90000" tIns="45000" bIns="45000" anchor="t">
            <a:noAutofit/>
          </a:bodyPr>
          <a:p>
            <a:r>
              <a:rPr b="0" lang="en-US" sz="1800" spc="-1" strike="noStrike">
                <a:latin typeface="Arial"/>
              </a:rPr>
              <a:t>https://docs.docker.com/reference/compose-file/deploy/</a:t>
            </a:r>
            <a:endParaRPr b="0" lang="en-US" sz="1800" spc="-1" strike="noStrike">
              <a:latin typeface="Arial"/>
            </a:endParaRPr>
          </a:p>
        </p:txBody>
      </p:sp>
      <p:pic>
        <p:nvPicPr>
          <p:cNvPr id="286" name="" descr=""/>
          <p:cNvPicPr/>
          <p:nvPr/>
        </p:nvPicPr>
        <p:blipFill>
          <a:blip r:embed="rId2"/>
          <a:stretch/>
        </p:blipFill>
        <p:spPr>
          <a:xfrm>
            <a:off x="650880" y="3780000"/>
            <a:ext cx="6009120" cy="15138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Docker Compose</a:t>
            </a:r>
            <a:endParaRPr b="0" lang="en-US" sz="2400" spc="-1" strike="noStrike">
              <a:latin typeface="Arial"/>
            </a:endParaRPr>
          </a:p>
        </p:txBody>
      </p:sp>
      <p:pic>
        <p:nvPicPr>
          <p:cNvPr id="288" name="" descr=""/>
          <p:cNvPicPr/>
          <p:nvPr/>
        </p:nvPicPr>
        <p:blipFill>
          <a:blip r:embed="rId1"/>
          <a:stretch/>
        </p:blipFill>
        <p:spPr>
          <a:xfrm>
            <a:off x="6537600" y="321480"/>
            <a:ext cx="5342400" cy="5618520"/>
          </a:xfrm>
          <a:prstGeom prst="rect">
            <a:avLst/>
          </a:prstGeom>
          <a:ln w="0">
            <a:noFill/>
          </a:ln>
        </p:spPr>
      </p:pic>
      <p:sp>
        <p:nvSpPr>
          <p:cNvPr id="289" name="PlaceHolder 7"/>
          <p:cNvSpPr txBox="1"/>
          <p:nvPr/>
        </p:nvSpPr>
        <p:spPr>
          <a:xfrm>
            <a:off x="838440" y="1124640"/>
            <a:ext cx="5461560" cy="4348800"/>
          </a:xfrm>
          <a:prstGeom prst="rect">
            <a:avLst/>
          </a:prstGeom>
          <a:noFill/>
          <a:ln w="0">
            <a:noFill/>
          </a:ln>
        </p:spPr>
        <p:txBody>
          <a:bodyPr lIns="90000" rIns="90000" tIns="45000" bIns="45000" anchor="t">
            <a:noAutofit/>
          </a:bodyPr>
          <a:p>
            <a:pPr>
              <a:lnSpc>
                <a:spcPct val="100000"/>
              </a:lnSpc>
              <a:buNone/>
            </a:pPr>
            <a:r>
              <a:rPr b="1" lang="es-ES" sz="2400" spc="-1" strike="noStrike">
                <a:latin typeface="Calibri"/>
              </a:rPr>
              <a:t>Seguridad en Docker Compose</a:t>
            </a:r>
            <a:endParaRPr b="0" lang="en-US" sz="2400" spc="-1" strike="noStrike">
              <a:latin typeface="Arial"/>
            </a:endParaRPr>
          </a:p>
          <a:p>
            <a:pPr>
              <a:lnSpc>
                <a:spcPct val="100000"/>
              </a:lnSpc>
              <a:buNone/>
            </a:pPr>
            <a:endParaRPr b="0" lang="en-US" sz="24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rPr>
              <a:t>Linux capabilities</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ea typeface="Liberation Mono;Courier New"/>
              </a:rPr>
              <a:t>Añadir seccomp</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ea typeface="Liberation Mono;Courier New"/>
              </a:rPr>
              <a:t>Limitar recursos (deploy)</a:t>
            </a:r>
            <a:endParaRPr b="0" lang="en-US" sz="2000" spc="-1" strike="noStrike">
              <a:latin typeface="Arial"/>
            </a:endParaRPr>
          </a:p>
          <a:p>
            <a:pPr marL="450360" indent="-179640">
              <a:lnSpc>
                <a:spcPct val="115000"/>
              </a:lnSpc>
              <a:spcAft>
                <a:spcPts val="1236"/>
              </a:spcAft>
              <a:buClr>
                <a:srgbClr val="000000"/>
              </a:buClr>
              <a:buSzPct val="45000"/>
              <a:buFont typeface="Wingdings" charset="2"/>
              <a:buChar char=""/>
              <a:tabLst>
                <a:tab algn="l" pos="450360"/>
              </a:tabLst>
            </a:pPr>
            <a:r>
              <a:rPr b="1" lang="es-ES" sz="2000" spc="-1" strike="noStrike">
                <a:latin typeface="Calibri"/>
                <a:ea typeface="Liberation Mono;Courier New"/>
              </a:rPr>
              <a:t>No activar privileged</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Seguridad Docker</a:t>
            </a:r>
            <a:endParaRPr b="0" lang="en-US" sz="2400" spc="-1" strike="noStrike">
              <a:latin typeface="Arial"/>
            </a:endParaRPr>
          </a:p>
        </p:txBody>
      </p:sp>
      <p:sp>
        <p:nvSpPr>
          <p:cNvPr id="291" name="PlaceHolder 2"/>
          <p:cNvSpPr>
            <a:spLocks noGrp="1"/>
          </p:cNvSpPr>
          <p:nvPr>
            <p:ph/>
          </p:nvPr>
        </p:nvSpPr>
        <p:spPr>
          <a:xfrm>
            <a:off x="838080" y="1124640"/>
            <a:ext cx="10513080" cy="4635360"/>
          </a:xfrm>
          <a:prstGeom prst="rect">
            <a:avLst/>
          </a:prstGeom>
          <a:noFill/>
          <a:ln w="0">
            <a:noFill/>
          </a:ln>
        </p:spPr>
        <p:txBody>
          <a:bodyPr lIns="90000" rIns="90000" tIns="45000" bIns="45000" anchor="t">
            <a:noAutofit/>
          </a:bodyPr>
          <a:p>
            <a:pPr indent="-324000">
              <a:lnSpc>
                <a:spcPct val="100000"/>
              </a:lnSpc>
              <a:buClr>
                <a:srgbClr val="000000"/>
              </a:buClr>
              <a:buFont typeface="Wingdings" charset="2"/>
              <a:buChar char=""/>
            </a:pPr>
            <a:r>
              <a:rPr b="1" lang="es-ES" sz="2400" spc="-1" strike="noStrike">
                <a:latin typeface="Calibri"/>
              </a:rPr>
              <a:t>1. Namespaces (aislamiento de recursos)</a:t>
            </a:r>
            <a:endParaRPr b="0" lang="es-ES" sz="2400" spc="-1" strike="noStrike">
              <a:latin typeface="Calibri"/>
            </a:endParaRPr>
          </a:p>
          <a:p>
            <a:pPr indent="-324000">
              <a:lnSpc>
                <a:spcPct val="100000"/>
              </a:lnSpc>
              <a:buClr>
                <a:srgbClr val="000000"/>
              </a:buClr>
              <a:buFont typeface="Wingdings" charset="2"/>
              <a:buChar char=""/>
            </a:pPr>
            <a:endParaRPr b="0" lang="es-ES" sz="2000" spc="-1" strike="noStrike">
              <a:latin typeface="Calibri"/>
            </a:endParaRPr>
          </a:p>
          <a:p>
            <a:pPr indent="-324000">
              <a:lnSpc>
                <a:spcPct val="100000"/>
              </a:lnSpc>
              <a:buClr>
                <a:srgbClr val="000000"/>
              </a:buClr>
              <a:buFont typeface="Wingdings" charset="2"/>
              <a:buChar char=""/>
            </a:pPr>
            <a:r>
              <a:rPr b="0" lang="es-ES" sz="2000" spc="-1" strike="noStrike">
                <a:latin typeface="Calibri"/>
              </a:rPr>
              <a:t>Cada contenedor tiene su propio espacio para:</a:t>
            </a:r>
            <a:endParaRPr b="0" lang="es-ES" sz="2000" spc="-1" strike="noStrike">
              <a:latin typeface="Calibri"/>
            </a:endParaRPr>
          </a:p>
          <a:p>
            <a:pPr lvl="1" marL="864000" indent="-324000">
              <a:lnSpc>
                <a:spcPct val="100000"/>
              </a:lnSpc>
              <a:spcBef>
                <a:spcPts val="1134"/>
              </a:spcBef>
              <a:buClr>
                <a:srgbClr val="000000"/>
              </a:buClr>
              <a:buSzPct val="75000"/>
              <a:buFont typeface="Symbol" charset="2"/>
              <a:buChar char=""/>
            </a:pPr>
            <a:r>
              <a:rPr b="0" lang="es-ES" sz="2000" spc="-1" strike="noStrike">
                <a:latin typeface="Calibri"/>
              </a:rPr>
              <a:t>procesos (PID)</a:t>
            </a:r>
            <a:endParaRPr b="0" lang="es-ES" sz="2000" spc="-1" strike="noStrike">
              <a:latin typeface="Calibri"/>
            </a:endParaRPr>
          </a:p>
          <a:p>
            <a:pPr lvl="1" marL="864000" indent="-324000">
              <a:lnSpc>
                <a:spcPct val="100000"/>
              </a:lnSpc>
              <a:spcBef>
                <a:spcPts val="1134"/>
              </a:spcBef>
              <a:buClr>
                <a:srgbClr val="000000"/>
              </a:buClr>
              <a:buSzPct val="75000"/>
              <a:buFont typeface="Symbol" charset="2"/>
              <a:buChar char=""/>
            </a:pPr>
            <a:r>
              <a:rPr b="0" lang="es-ES" sz="2000" spc="-1" strike="noStrike">
                <a:latin typeface="Calibri"/>
              </a:rPr>
              <a:t>usuarios</a:t>
            </a:r>
            <a:endParaRPr b="0" lang="es-ES" sz="2000" spc="-1" strike="noStrike">
              <a:latin typeface="Calibri"/>
            </a:endParaRPr>
          </a:p>
          <a:p>
            <a:pPr lvl="1" marL="864000" indent="-324000">
              <a:lnSpc>
                <a:spcPct val="100000"/>
              </a:lnSpc>
              <a:spcBef>
                <a:spcPts val="1134"/>
              </a:spcBef>
              <a:buClr>
                <a:srgbClr val="000000"/>
              </a:buClr>
              <a:buSzPct val="75000"/>
              <a:buFont typeface="Symbol" charset="2"/>
              <a:buChar char=""/>
            </a:pPr>
            <a:r>
              <a:rPr b="0" lang="es-ES" sz="2000" spc="-1" strike="noStrike">
                <a:latin typeface="Calibri"/>
              </a:rPr>
              <a:t>red (interfaces, IP)</a:t>
            </a:r>
            <a:endParaRPr b="0" lang="es-ES" sz="2000" spc="-1" strike="noStrike">
              <a:latin typeface="Calibri"/>
            </a:endParaRPr>
          </a:p>
          <a:p>
            <a:pPr lvl="1" marL="864000" indent="-324000">
              <a:lnSpc>
                <a:spcPct val="100000"/>
              </a:lnSpc>
              <a:spcBef>
                <a:spcPts val="1134"/>
              </a:spcBef>
              <a:buClr>
                <a:srgbClr val="000000"/>
              </a:buClr>
              <a:buSzPct val="75000"/>
              <a:buFont typeface="Symbol" charset="2"/>
              <a:buChar char=""/>
            </a:pPr>
            <a:r>
              <a:rPr b="0" lang="es-ES" sz="2000" spc="-1" strike="noStrike">
                <a:latin typeface="Calibri"/>
              </a:rPr>
              <a:t>sistema de ficheros</a:t>
            </a:r>
            <a:endParaRPr b="0" lang="es-ES" sz="2000" spc="-1" strike="noStrike">
              <a:latin typeface="Calibri"/>
            </a:endParaRPr>
          </a:p>
          <a:p>
            <a:pPr lvl="1" marL="864000" indent="-324000">
              <a:lnSpc>
                <a:spcPct val="100000"/>
              </a:lnSpc>
              <a:spcBef>
                <a:spcPts val="1134"/>
              </a:spcBef>
              <a:buClr>
                <a:srgbClr val="000000"/>
              </a:buClr>
              <a:buSzPct val="75000"/>
              <a:buFont typeface="Symbol" charset="2"/>
              <a:buChar char=""/>
            </a:pPr>
            <a:r>
              <a:rPr b="0" lang="es-ES" sz="2000" spc="-1" strike="noStrike">
                <a:latin typeface="Calibri"/>
              </a:rPr>
              <a:t>puntos de montaje</a:t>
            </a:r>
            <a:endParaRPr b="0" lang="es-ES" sz="2000" spc="-1" strike="noStrike">
              <a:latin typeface="Calibri"/>
            </a:endParaRPr>
          </a:p>
          <a:p>
            <a:pPr indent="-324000">
              <a:lnSpc>
                <a:spcPct val="100000"/>
              </a:lnSpc>
              <a:buClr>
                <a:srgbClr val="000000"/>
              </a:buClr>
              <a:buFont typeface="Wingdings" charset="2"/>
              <a:buChar char=""/>
            </a:pPr>
            <a:endParaRPr b="0" lang="es-ES" sz="2000" spc="-1" strike="noStrike">
              <a:latin typeface="Calibri"/>
            </a:endParaRPr>
          </a:p>
          <a:p>
            <a:pPr indent="-324000">
              <a:lnSpc>
                <a:spcPct val="100000"/>
              </a:lnSpc>
              <a:buClr>
                <a:srgbClr val="000000"/>
              </a:buClr>
              <a:buFont typeface="Wingdings" charset="2"/>
              <a:buChar char=""/>
            </a:pPr>
            <a:r>
              <a:rPr b="0" lang="es-ES" sz="2000" spc="-1" strike="noStrike">
                <a:latin typeface="Calibri"/>
              </a:rPr>
              <a:t>Gracias a los namespaces, un contenedor no puede ver los procesos del host, ni otras redes, ni usuarios del sistema. Es como si cada contenedor viviera en un mini-sistema aislado, aunque comparta el mismo kernel.</a:t>
            </a:r>
            <a:endParaRPr b="0" lang="es-ES" sz="2000" spc="-1" strike="noStrike">
              <a:latin typeface="Calibri"/>
            </a:endParaRPr>
          </a:p>
        </p:txBody>
      </p:sp>
    </p:spTree>
  </p:cSld>
  <mc:AlternateContent>
    <mc:Choice Requires="p14">
      <p:transition spd="med" p14:dur="700">
        <p:fade/>
      </p:transition>
    </mc:Choice>
    <mc:Fallback>
      <p:transition spd="med">
        <p:fade/>
      </p:transition>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Seguridad Docker</a:t>
            </a:r>
            <a:endParaRPr b="0" lang="en-US" sz="2400" spc="-1" strike="noStrike">
              <a:latin typeface="Arial"/>
            </a:endParaRPr>
          </a:p>
        </p:txBody>
      </p:sp>
      <p:sp>
        <p:nvSpPr>
          <p:cNvPr id="293" name="PlaceHolder 13"/>
          <p:cNvSpPr txBox="1"/>
          <p:nvPr/>
        </p:nvSpPr>
        <p:spPr>
          <a:xfrm>
            <a:off x="838440" y="1124640"/>
            <a:ext cx="10513080" cy="4635360"/>
          </a:xfrm>
          <a:prstGeom prst="rect">
            <a:avLst/>
          </a:prstGeom>
          <a:noFill/>
          <a:ln w="0">
            <a:noFill/>
          </a:ln>
        </p:spPr>
        <p:txBody>
          <a:bodyPr lIns="90000" rIns="90000" tIns="45000" bIns="45000" anchor="t">
            <a:noAutofit/>
          </a:bodyPr>
          <a:p>
            <a:pPr indent="-324000">
              <a:lnSpc>
                <a:spcPct val="100000"/>
              </a:lnSpc>
              <a:buClr>
                <a:srgbClr val="000000"/>
              </a:buClr>
              <a:buFont typeface="Wingdings" charset="2"/>
              <a:buChar char=""/>
            </a:pPr>
            <a:r>
              <a:rPr b="1" lang="es-ES" sz="2400" spc="-1" strike="noStrike">
                <a:latin typeface="Calibri"/>
              </a:rPr>
              <a:t>2. Control Groups (cgroups)</a:t>
            </a:r>
            <a:endParaRPr b="0" lang="es-ES" sz="2400" spc="-1" strike="noStrike">
              <a:latin typeface="Calibri"/>
            </a:endParaRPr>
          </a:p>
          <a:p>
            <a:pPr indent="-324000">
              <a:lnSpc>
                <a:spcPct val="100000"/>
              </a:lnSpc>
              <a:buClr>
                <a:srgbClr val="000000"/>
              </a:buClr>
              <a:buFont typeface="Wingdings" charset="2"/>
              <a:buChar char=""/>
            </a:pPr>
            <a:endParaRPr b="0" lang="es-ES" sz="2000" spc="-1" strike="noStrike">
              <a:latin typeface="Calibri"/>
            </a:endParaRPr>
          </a:p>
          <a:p>
            <a:pPr indent="-324000">
              <a:lnSpc>
                <a:spcPct val="100000"/>
              </a:lnSpc>
              <a:buClr>
                <a:srgbClr val="000000"/>
              </a:buClr>
              <a:buFont typeface="Wingdings" charset="2"/>
              <a:buChar char=""/>
            </a:pPr>
            <a:r>
              <a:rPr b="0" lang="es-ES" sz="2000" spc="-1" strike="noStrike">
                <a:latin typeface="Calibri"/>
              </a:rPr>
              <a:t>Los cgroups limitan cuántos recursos puede consumir un contenedor:</a:t>
            </a:r>
            <a:endParaRPr b="0" lang="es-ES" sz="2000" spc="-1" strike="noStrike">
              <a:latin typeface="Calibri"/>
            </a:endParaRPr>
          </a:p>
          <a:p>
            <a:pPr indent="-324000">
              <a:lnSpc>
                <a:spcPct val="100000"/>
              </a:lnSpc>
              <a:buClr>
                <a:srgbClr val="000000"/>
              </a:buClr>
              <a:buFont typeface="Wingdings" charset="2"/>
              <a:buChar char=""/>
            </a:pPr>
            <a:endParaRPr b="0" lang="es-ES" sz="2000" spc="-1" strike="noStrike">
              <a:latin typeface="Calibri"/>
            </a:endParaRPr>
          </a:p>
          <a:p>
            <a:pPr lvl="1" marL="864000" indent="-324000">
              <a:lnSpc>
                <a:spcPct val="100000"/>
              </a:lnSpc>
              <a:spcBef>
                <a:spcPts val="1134"/>
              </a:spcBef>
              <a:buClr>
                <a:srgbClr val="000000"/>
              </a:buClr>
              <a:buSzPct val="75000"/>
              <a:buFont typeface="Symbol" charset="2"/>
              <a:buChar char=""/>
            </a:pPr>
            <a:r>
              <a:rPr b="0" lang="es-ES" sz="2000" spc="-1" strike="noStrike">
                <a:latin typeface="Calibri"/>
              </a:rPr>
              <a:t>CPU</a:t>
            </a:r>
            <a:endParaRPr b="0" lang="es-ES" sz="2000" spc="-1" strike="noStrike">
              <a:latin typeface="Arial"/>
            </a:endParaRPr>
          </a:p>
          <a:p>
            <a:pPr lvl="1" marL="864000" indent="-324000">
              <a:lnSpc>
                <a:spcPct val="100000"/>
              </a:lnSpc>
              <a:spcBef>
                <a:spcPts val="1134"/>
              </a:spcBef>
              <a:buClr>
                <a:srgbClr val="000000"/>
              </a:buClr>
              <a:buSzPct val="75000"/>
              <a:buFont typeface="Symbol" charset="2"/>
              <a:buChar char=""/>
            </a:pPr>
            <a:r>
              <a:rPr b="0" lang="es-ES" sz="2000" spc="-1" strike="noStrike">
                <a:latin typeface="Calibri"/>
              </a:rPr>
              <a:t>Memoria</a:t>
            </a:r>
            <a:endParaRPr b="0" lang="es-ES" sz="2000" spc="-1" strike="noStrike">
              <a:latin typeface="Arial"/>
            </a:endParaRPr>
          </a:p>
          <a:p>
            <a:pPr lvl="1" marL="864000" indent="-324000">
              <a:lnSpc>
                <a:spcPct val="100000"/>
              </a:lnSpc>
              <a:spcBef>
                <a:spcPts val="1134"/>
              </a:spcBef>
              <a:buClr>
                <a:srgbClr val="000000"/>
              </a:buClr>
              <a:buSzPct val="75000"/>
              <a:buFont typeface="Symbol" charset="2"/>
              <a:buChar char=""/>
            </a:pPr>
            <a:r>
              <a:rPr b="0" lang="es-ES" sz="2000" spc="-1" strike="noStrike">
                <a:latin typeface="Calibri"/>
              </a:rPr>
              <a:t>I/O de disco</a:t>
            </a:r>
            <a:endParaRPr b="0" lang="es-ES" sz="2000" spc="-1" strike="noStrike">
              <a:latin typeface="Arial"/>
            </a:endParaRPr>
          </a:p>
          <a:p>
            <a:pPr lvl="1" marL="864000" indent="-324000">
              <a:lnSpc>
                <a:spcPct val="100000"/>
              </a:lnSpc>
              <a:spcBef>
                <a:spcPts val="1134"/>
              </a:spcBef>
              <a:buClr>
                <a:srgbClr val="000000"/>
              </a:buClr>
              <a:buSzPct val="75000"/>
              <a:buFont typeface="Symbol" charset="2"/>
              <a:buChar char=""/>
            </a:pPr>
            <a:r>
              <a:rPr b="0" lang="es-ES" sz="2000" spc="-1" strike="noStrike">
                <a:latin typeface="Calibri"/>
              </a:rPr>
              <a:t>I/O de red</a:t>
            </a:r>
            <a:endParaRPr b="0" lang="es-ES" sz="2000" spc="-1" strike="noStrike">
              <a:latin typeface="Arial"/>
            </a:endParaRPr>
          </a:p>
          <a:p>
            <a:pPr indent="-324000">
              <a:lnSpc>
                <a:spcPct val="100000"/>
              </a:lnSpc>
              <a:buClr>
                <a:srgbClr val="000000"/>
              </a:buClr>
              <a:buFont typeface="Wingdings" charset="2"/>
              <a:buChar char=""/>
            </a:pPr>
            <a:endParaRPr b="0" lang="es-ES" sz="2000" spc="-1" strike="noStrike">
              <a:latin typeface="Calibri"/>
            </a:endParaRPr>
          </a:p>
          <a:p>
            <a:pPr indent="-324000">
              <a:lnSpc>
                <a:spcPct val="100000"/>
              </a:lnSpc>
              <a:buClr>
                <a:srgbClr val="000000"/>
              </a:buClr>
              <a:buFont typeface="Wingdings" charset="2"/>
              <a:buChar char=""/>
            </a:pPr>
            <a:r>
              <a:rPr b="0" lang="es-ES" sz="2000" spc="-1" strike="noStrike">
                <a:latin typeface="Calibri"/>
              </a:rPr>
              <a:t>Los cgroups evitan que un contenedor pueda colapsar el servidor consumiendo toda la memoria o el CPU. Esto es especialmente importante en entornos multiusuario o cuando un servicio entra en bucle.</a:t>
            </a:r>
            <a:endParaRPr b="0" lang="es-ES" sz="2000" spc="-1" strike="noStrike">
              <a:latin typeface="Calibri"/>
            </a:endParaRPr>
          </a:p>
        </p:txBody>
      </p:sp>
    </p:spTree>
  </p:cSld>
  <mc:AlternateContent>
    <mc:Choice Requires="p14">
      <p:transition spd="med" p14:dur="700">
        <p:fade/>
      </p:transition>
    </mc:Choice>
    <mc:Fallback>
      <p:transition spd="med">
        <p:fade/>
      </p:transition>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Seguridad Docker</a:t>
            </a:r>
            <a:endParaRPr b="0" lang="en-US" sz="2400" spc="-1" strike="noStrike">
              <a:latin typeface="Arial"/>
            </a:endParaRPr>
          </a:p>
        </p:txBody>
      </p:sp>
      <p:sp>
        <p:nvSpPr>
          <p:cNvPr id="295" name="PlaceHolder 19"/>
          <p:cNvSpPr txBox="1"/>
          <p:nvPr/>
        </p:nvSpPr>
        <p:spPr>
          <a:xfrm>
            <a:off x="838800" y="1124640"/>
            <a:ext cx="10513080" cy="4635360"/>
          </a:xfrm>
          <a:prstGeom prst="rect">
            <a:avLst/>
          </a:prstGeom>
          <a:noFill/>
          <a:ln w="0">
            <a:noFill/>
          </a:ln>
        </p:spPr>
      </p:sp>
      <p:sp>
        <p:nvSpPr>
          <p:cNvPr id="296" name="PlaceHolder 32"/>
          <p:cNvSpPr txBox="1"/>
          <p:nvPr/>
        </p:nvSpPr>
        <p:spPr>
          <a:xfrm>
            <a:off x="839160" y="1124640"/>
            <a:ext cx="10513080" cy="4095360"/>
          </a:xfrm>
          <a:prstGeom prst="rect">
            <a:avLst/>
          </a:prstGeom>
          <a:noFill/>
          <a:ln w="0">
            <a:noFill/>
          </a:ln>
        </p:spPr>
        <p:txBody>
          <a:bodyPr lIns="90000" rIns="90000" tIns="45000" bIns="45000" anchor="t">
            <a:noAutofit/>
          </a:bodyPr>
          <a:p>
            <a:pPr indent="-324000">
              <a:lnSpc>
                <a:spcPct val="100000"/>
              </a:lnSpc>
              <a:buClr>
                <a:srgbClr val="000000"/>
              </a:buClr>
              <a:buFont typeface="Wingdings" charset="2"/>
              <a:buChar char=""/>
            </a:pPr>
            <a:r>
              <a:rPr b="1" lang="es-ES" sz="2400" spc="-1" strike="noStrike">
                <a:latin typeface="Calibri"/>
              </a:rPr>
              <a:t>3. Unión por capas del sistema de ficheros (UnionFS)</a:t>
            </a:r>
            <a:endParaRPr b="0" lang="es-ES" sz="2400" spc="-1" strike="noStrike">
              <a:latin typeface="Calibri"/>
            </a:endParaRPr>
          </a:p>
          <a:p>
            <a:pPr indent="-324000">
              <a:lnSpc>
                <a:spcPct val="100000"/>
              </a:lnSpc>
              <a:buClr>
                <a:srgbClr val="000000"/>
              </a:buClr>
              <a:buFont typeface="Wingdings" charset="2"/>
              <a:buChar char=""/>
            </a:pPr>
            <a:endParaRPr b="0" lang="es-ES" sz="2000" spc="-1" strike="noStrike">
              <a:latin typeface="Calibri"/>
            </a:endParaRPr>
          </a:p>
          <a:p>
            <a:pPr indent="-324000">
              <a:lnSpc>
                <a:spcPct val="100000"/>
              </a:lnSpc>
              <a:buClr>
                <a:srgbClr val="000000"/>
              </a:buClr>
              <a:buFont typeface="Wingdings" charset="2"/>
              <a:buChar char=""/>
            </a:pPr>
            <a:r>
              <a:rPr b="0" lang="es-ES" sz="2000" spc="-1" strike="noStrike">
                <a:latin typeface="Calibri"/>
              </a:rPr>
              <a:t>Docker usa un sistema de ficheros por capas:</a:t>
            </a:r>
            <a:endParaRPr b="0" lang="es-ES" sz="2000" spc="-1" strike="noStrike">
              <a:latin typeface="Calibri"/>
            </a:endParaRPr>
          </a:p>
          <a:p>
            <a:pPr indent="-324000">
              <a:lnSpc>
                <a:spcPct val="100000"/>
              </a:lnSpc>
              <a:buClr>
                <a:srgbClr val="000000"/>
              </a:buClr>
              <a:buFont typeface="Wingdings" charset="2"/>
              <a:buChar char=""/>
            </a:pPr>
            <a:endParaRPr b="0" lang="es-ES" sz="2000" spc="-1" strike="noStrike">
              <a:latin typeface="Calibri"/>
            </a:endParaRPr>
          </a:p>
          <a:p>
            <a:pPr lvl="1" marL="864000" indent="-324000">
              <a:lnSpc>
                <a:spcPct val="100000"/>
              </a:lnSpc>
              <a:spcBef>
                <a:spcPts val="1134"/>
              </a:spcBef>
              <a:buClr>
                <a:srgbClr val="000000"/>
              </a:buClr>
              <a:buSzPct val="75000"/>
              <a:buFont typeface="Symbol" charset="2"/>
              <a:buChar char=""/>
            </a:pPr>
            <a:r>
              <a:rPr b="0" lang="es-ES" sz="2000" spc="-1" strike="noStrike">
                <a:latin typeface="Calibri"/>
              </a:rPr>
              <a:t>las capas base (imagen) son de solo lectura</a:t>
            </a:r>
            <a:endParaRPr b="0" lang="es-ES" sz="2000" spc="-1" strike="noStrike">
              <a:latin typeface="Arial"/>
            </a:endParaRPr>
          </a:p>
          <a:p>
            <a:pPr lvl="1" marL="864000" indent="-324000">
              <a:lnSpc>
                <a:spcPct val="100000"/>
              </a:lnSpc>
              <a:spcBef>
                <a:spcPts val="1134"/>
              </a:spcBef>
              <a:buClr>
                <a:srgbClr val="000000"/>
              </a:buClr>
              <a:buSzPct val="75000"/>
              <a:buFont typeface="Symbol" charset="2"/>
              <a:buChar char=""/>
            </a:pPr>
            <a:r>
              <a:rPr b="0" lang="es-ES" sz="2000" spc="-1" strike="noStrike">
                <a:latin typeface="Calibri"/>
              </a:rPr>
              <a:t>el contenedor solo escribe en una capa temporal superior</a:t>
            </a:r>
            <a:endParaRPr b="0" lang="es-ES" sz="2000" spc="-1" strike="noStrike">
              <a:latin typeface="Arial"/>
            </a:endParaRPr>
          </a:p>
          <a:p>
            <a:pPr indent="-324000">
              <a:lnSpc>
                <a:spcPct val="100000"/>
              </a:lnSpc>
              <a:buClr>
                <a:srgbClr val="000000"/>
              </a:buClr>
              <a:buFont typeface="Wingdings" charset="2"/>
              <a:buChar char=""/>
            </a:pPr>
            <a:endParaRPr b="0" lang="es-ES" sz="2000" spc="-1" strike="noStrike">
              <a:latin typeface="Calibri"/>
            </a:endParaRPr>
          </a:p>
          <a:p>
            <a:pPr indent="-324000">
              <a:lnSpc>
                <a:spcPct val="100000"/>
              </a:lnSpc>
              <a:buClr>
                <a:srgbClr val="000000"/>
              </a:buClr>
              <a:buFont typeface="Wingdings" charset="2"/>
              <a:buChar char=""/>
            </a:pPr>
            <a:endParaRPr b="0" lang="es-ES" sz="2000" spc="-1" strike="noStrike">
              <a:latin typeface="Calibri"/>
            </a:endParaRPr>
          </a:p>
          <a:p>
            <a:pPr indent="-324000">
              <a:lnSpc>
                <a:spcPct val="100000"/>
              </a:lnSpc>
              <a:buClr>
                <a:srgbClr val="000000"/>
              </a:buClr>
              <a:buFont typeface="Wingdings" charset="2"/>
              <a:buChar char=""/>
            </a:pPr>
            <a:r>
              <a:rPr b="0" lang="es-ES" sz="2000" spc="-1" strike="noStrike">
                <a:latin typeface="Calibri"/>
              </a:rPr>
              <a:t>Esto reduce el riesgo de modificar accidentalmente el sistema de ficheros base, y además permite lanzar contenedores “inmutables”, una idea clave en seguridad moderna.</a:t>
            </a:r>
            <a:endParaRPr b="0" lang="es-ES" sz="2000" spc="-1" strike="noStrike">
              <a:latin typeface="Calibri"/>
            </a:endParaRPr>
          </a:p>
        </p:txBody>
      </p:sp>
    </p:spTree>
  </p:cSld>
  <mc:AlternateContent>
    <mc:Choice Requires="p14">
      <p:transition spd="med" p14:dur="700">
        <p:fade/>
      </p:transition>
    </mc:Choice>
    <mc:Fallback>
      <p:transition spd="med">
        <p:fad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Conceptos fundamentales</a:t>
            </a:r>
            <a:endParaRPr b="0" lang="en-US" sz="2400" spc="-1" strike="noStrike">
              <a:latin typeface="Arial"/>
            </a:endParaRPr>
          </a:p>
        </p:txBody>
      </p:sp>
      <p:sp>
        <p:nvSpPr>
          <p:cNvPr id="106" name="PlaceHolder 2"/>
          <p:cNvSpPr>
            <a:spLocks noGrp="1"/>
          </p:cNvSpPr>
          <p:nvPr>
            <p:ph/>
          </p:nvPr>
        </p:nvSpPr>
        <p:spPr>
          <a:xfrm>
            <a:off x="838080" y="1124640"/>
            <a:ext cx="10513080" cy="4348800"/>
          </a:xfrm>
          <a:prstGeom prst="rect">
            <a:avLst/>
          </a:prstGeom>
          <a:noFill/>
          <a:ln w="0">
            <a:noFill/>
          </a:ln>
        </p:spPr>
        <p:txBody>
          <a:bodyPr lIns="90000" rIns="90000" tIns="45000" bIns="45000" anchor="t">
            <a:noAutofit/>
          </a:bodyPr>
          <a:p>
            <a:pPr marL="432000" indent="-324000">
              <a:lnSpc>
                <a:spcPct val="100000"/>
              </a:lnSpc>
              <a:spcBef>
                <a:spcPts val="1417"/>
              </a:spcBef>
              <a:buClr>
                <a:srgbClr val="000000"/>
              </a:buClr>
              <a:buSzPct val="45000"/>
              <a:buFont typeface="Wingdings" charset="2"/>
              <a:buChar char=""/>
            </a:pPr>
            <a:r>
              <a:rPr b="1" lang="es-ES" sz="2400" spc="-1" strike="noStrike">
                <a:latin typeface="Calibri"/>
              </a:rPr>
              <a:t>Docker crea Contenedores:</a:t>
            </a:r>
            <a:r>
              <a:rPr b="0" lang="es-ES" sz="2400" spc="-1" strike="noStrike">
                <a:latin typeface="Calibri"/>
              </a:rPr>
              <a:t> Un Contenedor es un paquete de software ligero, </a:t>
            </a:r>
            <a:r>
              <a:rPr b="0" lang="es-ES" sz="2400" spc="-1" strike="noStrike">
                <a:latin typeface="Calibri"/>
              </a:rPr>
              <a:t>estandarizado y ejecutable</a:t>
            </a:r>
            <a:endParaRPr b="0" lang="en-US" sz="2400" spc="-1" strike="noStrike">
              <a:latin typeface="Arial"/>
            </a:endParaRPr>
          </a:p>
          <a:p>
            <a:pPr>
              <a:lnSpc>
                <a:spcPct val="100000"/>
              </a:lnSpc>
              <a:spcBef>
                <a:spcPts val="1417"/>
              </a:spcBef>
              <a:buNone/>
            </a:pPr>
            <a:endParaRPr b="0" lang="en-US" sz="2400" spc="-1" strike="noStrike">
              <a:latin typeface="Arial"/>
            </a:endParaRPr>
          </a:p>
          <a:p>
            <a:pPr marL="432000" indent="-324000">
              <a:lnSpc>
                <a:spcPct val="100000"/>
              </a:lnSpc>
              <a:spcBef>
                <a:spcPts val="1417"/>
              </a:spcBef>
              <a:buClr>
                <a:srgbClr val="000000"/>
              </a:buClr>
              <a:buSzPct val="45000"/>
              <a:buFont typeface="Wingdings" charset="2"/>
              <a:buChar char=""/>
            </a:pPr>
            <a:r>
              <a:rPr b="1" lang="es-ES" sz="2400" spc="-1" strike="noStrike">
                <a:latin typeface="Calibri"/>
              </a:rPr>
              <a:t>El Contenedor lo lleva todo:</a:t>
            </a:r>
            <a:r>
              <a:rPr b="0" lang="es-ES" sz="2400" spc="-1" strike="noStrike">
                <a:latin typeface="Calibri"/>
              </a:rPr>
              <a:t> Dentro de tu Contenedor Docker, pones la </a:t>
            </a:r>
            <a:r>
              <a:rPr b="0" lang="es-ES" sz="2400" spc="-1" strike="noStrike">
                <a:latin typeface="Calibri"/>
              </a:rPr>
              <a:t>aplicación y las librerías o dependencias mínimas que necesita para funcionar.</a:t>
            </a:r>
            <a:endParaRPr b="0" lang="en-US" sz="2400" spc="-1" strike="noStrike">
              <a:latin typeface="Arial"/>
            </a:endParaRPr>
          </a:p>
          <a:p>
            <a:pPr>
              <a:lnSpc>
                <a:spcPct val="100000"/>
              </a:lnSpc>
              <a:spcBef>
                <a:spcPts val="1417"/>
              </a:spcBef>
              <a:buNone/>
            </a:pPr>
            <a:endParaRPr b="0" lang="en-US" sz="2400" spc="-1" strike="noStrike">
              <a:latin typeface="Arial"/>
            </a:endParaRPr>
          </a:p>
          <a:p>
            <a:pPr marL="432000" indent="-324000">
              <a:lnSpc>
                <a:spcPct val="100000"/>
              </a:lnSpc>
              <a:spcBef>
                <a:spcPts val="1417"/>
              </a:spcBef>
              <a:buClr>
                <a:srgbClr val="000000"/>
              </a:buClr>
              <a:buSzPct val="45000"/>
              <a:buFont typeface="Wingdings" charset="2"/>
              <a:buChar char=""/>
            </a:pPr>
            <a:r>
              <a:rPr b="1" lang="es-ES" sz="2400" spc="-1" strike="noStrike">
                <a:latin typeface="Calibri"/>
              </a:rPr>
              <a:t>Aislamiento y Estándar:</a:t>
            </a:r>
            <a:r>
              <a:rPr b="0" lang="es-ES" sz="2400" spc="-1" strike="noStrike">
                <a:latin typeface="Calibri"/>
              </a:rPr>
              <a:t> El contenedor está aislado del resto del sistema y sabe </a:t>
            </a:r>
            <a:r>
              <a:rPr b="0" lang="es-ES" sz="2400" spc="-1" strike="noStrike">
                <a:latin typeface="Calibri"/>
              </a:rPr>
              <a:t>cómo comunicarse con cualquier máquina que tenga el motor Docker. No </a:t>
            </a:r>
            <a:r>
              <a:rPr b="0" lang="es-ES" sz="2400" spc="-1" strike="noStrike">
                <a:latin typeface="Calibri"/>
              </a:rPr>
              <a:t>importa si la máquina de destino es un Windows, un Mac o un servidor Linux.</a:t>
            </a:r>
            <a:endParaRPr b="0" lang="en-US" sz="2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Seguridad Docker</a:t>
            </a:r>
            <a:endParaRPr b="0" lang="en-US" sz="2400" spc="-1" strike="noStrike">
              <a:latin typeface="Arial"/>
            </a:endParaRPr>
          </a:p>
        </p:txBody>
      </p:sp>
      <p:sp>
        <p:nvSpPr>
          <p:cNvPr id="298" name="PlaceHolder 21"/>
          <p:cNvSpPr txBox="1"/>
          <p:nvPr/>
        </p:nvSpPr>
        <p:spPr>
          <a:xfrm>
            <a:off x="839520" y="1124640"/>
            <a:ext cx="5408280" cy="2655360"/>
          </a:xfrm>
          <a:prstGeom prst="rect">
            <a:avLst/>
          </a:prstGeom>
          <a:noFill/>
          <a:ln w="0">
            <a:noFill/>
          </a:ln>
        </p:spPr>
        <p:txBody>
          <a:bodyPr lIns="90000" rIns="90000" tIns="45000" bIns="45000" anchor="t">
            <a:noAutofit/>
          </a:bodyPr>
          <a:p>
            <a:pPr indent="-324000">
              <a:lnSpc>
                <a:spcPct val="100000"/>
              </a:lnSpc>
              <a:buClr>
                <a:srgbClr val="000000"/>
              </a:buClr>
              <a:buFont typeface="Wingdings" charset="2"/>
              <a:buChar char=""/>
            </a:pPr>
            <a:r>
              <a:rPr b="1" lang="es-ES" sz="2400" spc="-1" strike="noStrike">
                <a:latin typeface="Calibri"/>
              </a:rPr>
              <a:t>4. Capabilities (capacidades del kernel)</a:t>
            </a:r>
            <a:endParaRPr b="0" lang="es-ES" sz="2400" spc="-1" strike="noStrike">
              <a:latin typeface="Calibri"/>
            </a:endParaRPr>
          </a:p>
          <a:p>
            <a:pPr indent="-324000">
              <a:lnSpc>
                <a:spcPct val="100000"/>
              </a:lnSpc>
              <a:buClr>
                <a:srgbClr val="000000"/>
              </a:buClr>
              <a:buFont typeface="Wingdings" charset="2"/>
              <a:buChar char=""/>
            </a:pPr>
            <a:endParaRPr b="0" lang="es-ES" sz="2000" spc="-1" strike="noStrike">
              <a:latin typeface="Calibri"/>
            </a:endParaRPr>
          </a:p>
          <a:p>
            <a:pPr indent="-324000">
              <a:lnSpc>
                <a:spcPct val="100000"/>
              </a:lnSpc>
              <a:buClr>
                <a:srgbClr val="000000"/>
              </a:buClr>
              <a:buFont typeface="Wingdings" charset="2"/>
              <a:buChar char=""/>
            </a:pPr>
            <a:r>
              <a:rPr b="0" lang="es-ES" sz="2000" spc="-1" strike="noStrike">
                <a:latin typeface="Calibri"/>
              </a:rPr>
              <a:t>Linux tiene permisos especiales como:</a:t>
            </a:r>
            <a:endParaRPr b="0" lang="es-ES" sz="2000" spc="-1" strike="noStrike">
              <a:latin typeface="Calibri"/>
            </a:endParaRPr>
          </a:p>
          <a:p>
            <a:pPr lvl="1" marL="864000" indent="-324000">
              <a:lnSpc>
                <a:spcPct val="100000"/>
              </a:lnSpc>
              <a:spcBef>
                <a:spcPts val="1134"/>
              </a:spcBef>
              <a:buClr>
                <a:srgbClr val="000000"/>
              </a:buClr>
              <a:buSzPct val="75000"/>
              <a:buFont typeface="Symbol" charset="2"/>
              <a:buChar char=""/>
            </a:pPr>
            <a:r>
              <a:rPr b="0" lang="es-ES" sz="2000" spc="-1" strike="noStrike">
                <a:latin typeface="Calibri"/>
              </a:rPr>
              <a:t>manipular la red</a:t>
            </a:r>
            <a:endParaRPr b="0" lang="es-ES" sz="2000" spc="-1" strike="noStrike">
              <a:latin typeface="Arial"/>
            </a:endParaRPr>
          </a:p>
          <a:p>
            <a:pPr lvl="1" marL="864000" indent="-324000">
              <a:lnSpc>
                <a:spcPct val="100000"/>
              </a:lnSpc>
              <a:spcBef>
                <a:spcPts val="1134"/>
              </a:spcBef>
              <a:buClr>
                <a:srgbClr val="000000"/>
              </a:buClr>
              <a:buSzPct val="75000"/>
              <a:buFont typeface="Symbol" charset="2"/>
              <a:buChar char=""/>
            </a:pPr>
            <a:r>
              <a:rPr b="0" lang="es-ES" sz="2000" spc="-1" strike="noStrike">
                <a:latin typeface="Calibri"/>
              </a:rPr>
              <a:t>cambiar el reloj</a:t>
            </a:r>
            <a:endParaRPr b="0" lang="es-ES" sz="2000" spc="-1" strike="noStrike">
              <a:latin typeface="Arial"/>
            </a:endParaRPr>
          </a:p>
          <a:p>
            <a:pPr lvl="1" marL="864000" indent="-324000">
              <a:lnSpc>
                <a:spcPct val="100000"/>
              </a:lnSpc>
              <a:spcBef>
                <a:spcPts val="1134"/>
              </a:spcBef>
              <a:buClr>
                <a:srgbClr val="000000"/>
              </a:buClr>
              <a:buSzPct val="75000"/>
              <a:buFont typeface="Symbol" charset="2"/>
              <a:buChar char=""/>
            </a:pPr>
            <a:r>
              <a:rPr b="0" lang="es-ES" sz="2000" spc="-1" strike="noStrike">
                <a:latin typeface="Calibri"/>
              </a:rPr>
              <a:t>cargar módulos del kernel</a:t>
            </a:r>
            <a:endParaRPr b="0" lang="es-ES" sz="2000" spc="-1" strike="noStrike">
              <a:latin typeface="Arial"/>
            </a:endParaRPr>
          </a:p>
          <a:p>
            <a:pPr lvl="1" marL="864000" indent="-324000">
              <a:lnSpc>
                <a:spcPct val="100000"/>
              </a:lnSpc>
              <a:spcBef>
                <a:spcPts val="1134"/>
              </a:spcBef>
              <a:buClr>
                <a:srgbClr val="000000"/>
              </a:buClr>
              <a:buSzPct val="75000"/>
              <a:buFont typeface="Symbol" charset="2"/>
              <a:buChar char=""/>
            </a:pPr>
            <a:endParaRPr b="0" lang="es-ES" sz="2000" spc="-1" strike="noStrike">
              <a:latin typeface="Arial"/>
            </a:endParaRPr>
          </a:p>
          <a:p>
            <a:pPr indent="-324000">
              <a:lnSpc>
                <a:spcPct val="100000"/>
              </a:lnSpc>
              <a:buClr>
                <a:srgbClr val="000000"/>
              </a:buClr>
              <a:buFont typeface="Wingdings" charset="2"/>
              <a:buChar char=""/>
            </a:pPr>
            <a:endParaRPr b="0" lang="es-ES" sz="2000" spc="-1" strike="noStrike">
              <a:latin typeface="Calibri"/>
            </a:endParaRPr>
          </a:p>
          <a:p>
            <a:pPr indent="-324000">
              <a:lnSpc>
                <a:spcPct val="100000"/>
              </a:lnSpc>
              <a:buClr>
                <a:srgbClr val="000000"/>
              </a:buClr>
              <a:buFont typeface="Wingdings" charset="2"/>
              <a:buChar char=""/>
            </a:pPr>
            <a:endParaRPr b="0" lang="es-ES" sz="2000" spc="-1" strike="noStrike">
              <a:latin typeface="Calibri"/>
            </a:endParaRPr>
          </a:p>
          <a:p>
            <a:pPr indent="-324000">
              <a:lnSpc>
                <a:spcPct val="100000"/>
              </a:lnSpc>
              <a:buClr>
                <a:srgbClr val="000000"/>
              </a:buClr>
              <a:buFont typeface="Wingdings" charset="2"/>
              <a:buChar char=""/>
            </a:pPr>
            <a:endParaRPr b="0" lang="es-ES" sz="2000" spc="-1" strike="noStrike">
              <a:latin typeface="Calibri"/>
            </a:endParaRPr>
          </a:p>
        </p:txBody>
      </p:sp>
      <p:sp>
        <p:nvSpPr>
          <p:cNvPr id="299" name=""/>
          <p:cNvSpPr txBox="1"/>
          <p:nvPr/>
        </p:nvSpPr>
        <p:spPr>
          <a:xfrm>
            <a:off x="6120000" y="1877040"/>
            <a:ext cx="5272200" cy="1362960"/>
          </a:xfrm>
          <a:prstGeom prst="rect">
            <a:avLst/>
          </a:prstGeom>
          <a:noFill/>
          <a:ln w="0">
            <a:noFill/>
          </a:ln>
        </p:spPr>
        <p:txBody>
          <a:bodyPr lIns="90000" rIns="90000" tIns="45000" bIns="45000" anchor="t">
            <a:noAutofit/>
          </a:bodyPr>
          <a:p>
            <a:r>
              <a:rPr b="0" lang="es-ES" sz="2000" spc="-1" strike="noStrike">
                <a:latin typeface="Calibri"/>
              </a:rPr>
              <a:t>Por defecto Docker:</a:t>
            </a:r>
            <a:endParaRPr b="0" lang="en-US" sz="2000" spc="-1" strike="noStrike">
              <a:latin typeface="Arial"/>
            </a:endParaRPr>
          </a:p>
          <a:p>
            <a:endParaRPr b="0" lang="en-US" sz="2000" spc="-1" strike="noStrike">
              <a:latin typeface="Arial"/>
            </a:endParaRPr>
          </a:p>
          <a:p>
            <a:r>
              <a:rPr b="0" lang="es-ES" sz="2000" spc="-1" strike="noStrike">
                <a:latin typeface="Calibri"/>
              </a:rPr>
              <a:t>       </a:t>
            </a:r>
            <a:r>
              <a:rPr b="0" lang="es-ES" sz="2000" spc="-1" strike="noStrike">
                <a:latin typeface="Calibri"/>
              </a:rPr>
              <a:t>-  quita casi todas las capacidades</a:t>
            </a:r>
            <a:endParaRPr b="0" lang="en-US" sz="2000" spc="-1" strike="noStrike">
              <a:latin typeface="Arial"/>
            </a:endParaRPr>
          </a:p>
          <a:p>
            <a:endParaRPr b="0" lang="en-US" sz="2000" spc="-1" strike="noStrike">
              <a:latin typeface="Arial"/>
            </a:endParaRPr>
          </a:p>
          <a:p>
            <a:r>
              <a:rPr b="0" lang="es-ES" sz="2000" spc="-1" strike="noStrike">
                <a:latin typeface="Calibri"/>
              </a:rPr>
              <a:t>       </a:t>
            </a:r>
            <a:r>
              <a:rPr b="0" lang="es-ES" sz="2000" spc="-1" strike="noStrike">
                <a:latin typeface="Calibri"/>
              </a:rPr>
              <a:t>-  solo deja un conjunto mínimo seguro</a:t>
            </a:r>
            <a:endParaRPr b="0" lang="en-US" sz="2000" spc="-1" strike="noStrike">
              <a:latin typeface="Arial"/>
            </a:endParaRPr>
          </a:p>
        </p:txBody>
      </p:sp>
      <p:sp>
        <p:nvSpPr>
          <p:cNvPr id="300" name=""/>
          <p:cNvSpPr txBox="1"/>
          <p:nvPr/>
        </p:nvSpPr>
        <p:spPr>
          <a:xfrm>
            <a:off x="1080000" y="4320000"/>
            <a:ext cx="9900000" cy="1260000"/>
          </a:xfrm>
          <a:prstGeom prst="rect">
            <a:avLst/>
          </a:prstGeom>
          <a:noFill/>
          <a:ln w="0">
            <a:noFill/>
          </a:ln>
        </p:spPr>
        <p:txBody>
          <a:bodyPr lIns="90000" rIns="90000" tIns="45000" bIns="45000" anchor="t">
            <a:noAutofit/>
          </a:bodyPr>
          <a:p>
            <a:r>
              <a:rPr b="0" lang="es-ES" sz="2000" spc="-1" strike="noStrike">
                <a:latin typeface="Calibri"/>
              </a:rPr>
              <a:t>En Docker, un proceso no necesita ser “root completo” para correr como root dentro del contenedor. Docker reduce capacidades por defecto, y permite quitar aún más con la directiva cap_drop. Esto limita el impacto de un ataque dentro del contenedo</a:t>
            </a:r>
            <a:r>
              <a:rPr b="0" lang="es-ES" sz="2000" spc="-1" strike="noStrike">
                <a:latin typeface="Calibri"/>
              </a:rPr>
              <a:t>r.</a:t>
            </a:r>
            <a:endParaRPr b="0" lang="en-US" sz="2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Seguridad Docker</a:t>
            </a:r>
            <a:endParaRPr b="0" lang="en-US" sz="2400" spc="-1" strike="noStrike">
              <a:latin typeface="Arial"/>
            </a:endParaRPr>
          </a:p>
        </p:txBody>
      </p:sp>
      <p:sp>
        <p:nvSpPr>
          <p:cNvPr id="302" name="PlaceHolder 23"/>
          <p:cNvSpPr txBox="1"/>
          <p:nvPr/>
        </p:nvSpPr>
        <p:spPr>
          <a:xfrm>
            <a:off x="839520" y="1124640"/>
            <a:ext cx="10513080" cy="4095360"/>
          </a:xfrm>
          <a:prstGeom prst="rect">
            <a:avLst/>
          </a:prstGeom>
          <a:noFill/>
          <a:ln w="0">
            <a:noFill/>
          </a:ln>
        </p:spPr>
        <p:txBody>
          <a:bodyPr lIns="90000" rIns="90000" tIns="45000" bIns="45000" anchor="t">
            <a:noAutofit/>
          </a:bodyPr>
          <a:p>
            <a:pPr indent="-324000">
              <a:lnSpc>
                <a:spcPct val="100000"/>
              </a:lnSpc>
              <a:buClr>
                <a:srgbClr val="000000"/>
              </a:buClr>
              <a:buFont typeface="Wingdings" charset="2"/>
              <a:buChar char=""/>
            </a:pPr>
            <a:r>
              <a:rPr b="1" lang="es-ES" sz="2400" spc="-1" strike="noStrike">
                <a:latin typeface="Calibri"/>
              </a:rPr>
              <a:t>5. Perfiles seccomp (filtrado de llamadas al sistema)</a:t>
            </a:r>
            <a:endParaRPr b="0" lang="es-ES" sz="2400" spc="-1" strike="noStrike">
              <a:latin typeface="Calibri"/>
            </a:endParaRPr>
          </a:p>
          <a:p>
            <a:pPr indent="-324000">
              <a:lnSpc>
                <a:spcPct val="100000"/>
              </a:lnSpc>
              <a:buClr>
                <a:srgbClr val="000000"/>
              </a:buClr>
              <a:buFont typeface="Wingdings" charset="2"/>
              <a:buChar char=""/>
            </a:pPr>
            <a:endParaRPr b="0" lang="es-ES" sz="2000" spc="-1" strike="noStrike">
              <a:latin typeface="Calibri"/>
            </a:endParaRPr>
          </a:p>
          <a:p>
            <a:pPr indent="-324000">
              <a:lnSpc>
                <a:spcPct val="100000"/>
              </a:lnSpc>
              <a:buClr>
                <a:srgbClr val="000000"/>
              </a:buClr>
              <a:buFont typeface="Wingdings" charset="2"/>
              <a:buChar char=""/>
            </a:pPr>
            <a:r>
              <a:rPr b="0" lang="es-ES" sz="2000" spc="-1" strike="noStrike">
                <a:latin typeface="Calibri"/>
              </a:rPr>
              <a:t>Docker utiliza un perfil seccomp por defecto que bloquea más de 40 llamadas peligrosas, como:</a:t>
            </a:r>
            <a:endParaRPr b="0" lang="es-ES" sz="2000" spc="-1" strike="noStrike">
              <a:latin typeface="Calibri"/>
            </a:endParaRPr>
          </a:p>
          <a:p>
            <a:pPr indent="-324000">
              <a:lnSpc>
                <a:spcPct val="100000"/>
              </a:lnSpc>
              <a:buClr>
                <a:srgbClr val="000000"/>
              </a:buClr>
              <a:buFont typeface="Wingdings" charset="2"/>
              <a:buChar char=""/>
            </a:pPr>
            <a:endParaRPr b="0" lang="es-ES" sz="2000" spc="-1" strike="noStrike">
              <a:latin typeface="Calibri"/>
            </a:endParaRPr>
          </a:p>
          <a:p>
            <a:pPr lvl="1" marL="864000" indent="-324000">
              <a:lnSpc>
                <a:spcPct val="100000"/>
              </a:lnSpc>
              <a:spcBef>
                <a:spcPts val="1134"/>
              </a:spcBef>
              <a:buClr>
                <a:srgbClr val="000000"/>
              </a:buClr>
              <a:buSzPct val="75000"/>
              <a:buFont typeface="Symbol" charset="2"/>
              <a:buChar char=""/>
            </a:pPr>
            <a:r>
              <a:rPr b="0" lang="es-ES" sz="2000" spc="-1" strike="noStrike">
                <a:latin typeface="Calibri"/>
              </a:rPr>
              <a:t>cambiar el kernel</a:t>
            </a:r>
            <a:endParaRPr b="0" lang="es-ES" sz="2000" spc="-1" strike="noStrike">
              <a:latin typeface="Arial"/>
            </a:endParaRPr>
          </a:p>
          <a:p>
            <a:pPr lvl="1" marL="864000" indent="-324000">
              <a:lnSpc>
                <a:spcPct val="100000"/>
              </a:lnSpc>
              <a:spcBef>
                <a:spcPts val="1134"/>
              </a:spcBef>
              <a:buClr>
                <a:srgbClr val="000000"/>
              </a:buClr>
              <a:buSzPct val="75000"/>
              <a:buFont typeface="Symbol" charset="2"/>
              <a:buChar char=""/>
            </a:pPr>
            <a:r>
              <a:rPr b="0" lang="es-ES" sz="2000" spc="-1" strike="noStrike">
                <a:latin typeface="Calibri"/>
              </a:rPr>
              <a:t>montar sistemas de ficheros arbitrarios</a:t>
            </a:r>
            <a:endParaRPr b="0" lang="es-ES" sz="2000" spc="-1" strike="noStrike">
              <a:latin typeface="Arial"/>
            </a:endParaRPr>
          </a:p>
          <a:p>
            <a:pPr lvl="1" marL="864000" indent="-324000">
              <a:lnSpc>
                <a:spcPct val="100000"/>
              </a:lnSpc>
              <a:spcBef>
                <a:spcPts val="1134"/>
              </a:spcBef>
              <a:buClr>
                <a:srgbClr val="000000"/>
              </a:buClr>
              <a:buSzPct val="75000"/>
              <a:buFont typeface="Symbol" charset="2"/>
              <a:buChar char=""/>
            </a:pPr>
            <a:r>
              <a:rPr b="0" lang="es-ES" sz="2000" spc="-1" strike="noStrike">
                <a:latin typeface="Calibri"/>
              </a:rPr>
              <a:t>modificar atributos del hardware</a:t>
            </a:r>
            <a:endParaRPr b="0" lang="es-ES" sz="2000" spc="-1" strike="noStrike">
              <a:latin typeface="Arial"/>
            </a:endParaRPr>
          </a:p>
          <a:p>
            <a:pPr indent="-324000">
              <a:lnSpc>
                <a:spcPct val="100000"/>
              </a:lnSpc>
              <a:buClr>
                <a:srgbClr val="000000"/>
              </a:buClr>
              <a:buFont typeface="Wingdings" charset="2"/>
              <a:buChar char=""/>
            </a:pPr>
            <a:endParaRPr b="0" lang="es-ES" sz="2000" spc="-1" strike="noStrike">
              <a:latin typeface="Calibri"/>
            </a:endParaRPr>
          </a:p>
          <a:p>
            <a:pPr indent="-324000">
              <a:lnSpc>
                <a:spcPct val="100000"/>
              </a:lnSpc>
              <a:buClr>
                <a:srgbClr val="000000"/>
              </a:buClr>
              <a:buFont typeface="Wingdings" charset="2"/>
              <a:buChar char=""/>
            </a:pPr>
            <a:r>
              <a:rPr b="0" lang="es-ES" sz="2000" spc="-1" strike="noStrike">
                <a:latin typeface="Calibri"/>
              </a:rPr>
              <a:t>Incluso si un atacante compromete el contenedor, no podrá ejecutar algunas llamadas del kernel que podrían poner en riesgo el host.</a:t>
            </a:r>
            <a:endParaRPr b="0" lang="es-ES" sz="2000" spc="-1" strike="noStrike">
              <a:latin typeface="Calibri"/>
            </a:endParaRPr>
          </a:p>
        </p:txBody>
      </p:sp>
    </p:spTree>
  </p:cSld>
  <mc:AlternateContent>
    <mc:Choice Requires="p14">
      <p:transition spd="med" p14:dur="700">
        <p:fade/>
      </p:transition>
    </mc:Choice>
    <mc:Fallback>
      <p:transition spd="med">
        <p:fade/>
      </p:transition>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nSpc>
                <a:spcPct val="90000"/>
              </a:lnSpc>
              <a:buNone/>
            </a:pPr>
            <a:r>
              <a:rPr b="1" lang="es-ES" sz="2400" spc="-1" strike="noStrike">
                <a:solidFill>
                  <a:srgbClr val="000000"/>
                </a:solidFill>
                <a:latin typeface="Calibri"/>
              </a:rPr>
              <a:t>Seguridad Docker</a:t>
            </a:r>
            <a:endParaRPr b="0" lang="en-US" sz="2400" spc="-1" strike="noStrike">
              <a:latin typeface="Arial"/>
            </a:endParaRPr>
          </a:p>
        </p:txBody>
      </p:sp>
      <p:sp>
        <p:nvSpPr>
          <p:cNvPr id="304" name="PlaceHolder 25"/>
          <p:cNvSpPr txBox="1"/>
          <p:nvPr/>
        </p:nvSpPr>
        <p:spPr>
          <a:xfrm>
            <a:off x="540000" y="1124640"/>
            <a:ext cx="6120000" cy="4455360"/>
          </a:xfrm>
          <a:prstGeom prst="rect">
            <a:avLst/>
          </a:prstGeom>
          <a:noFill/>
          <a:ln w="0">
            <a:noFill/>
          </a:ln>
        </p:spPr>
        <p:txBody>
          <a:bodyPr lIns="90000" rIns="90000" tIns="45000" bIns="45000" anchor="t">
            <a:noAutofit/>
          </a:bodyPr>
          <a:p>
            <a:pPr indent="-324000">
              <a:lnSpc>
                <a:spcPct val="100000"/>
              </a:lnSpc>
              <a:buClr>
                <a:srgbClr val="000000"/>
              </a:buClr>
              <a:buFont typeface="Wingdings" charset="2"/>
              <a:buChar char=""/>
            </a:pPr>
            <a:r>
              <a:rPr b="1" lang="es-ES" sz="2400" spc="-1" strike="noStrike">
                <a:latin typeface="Calibri"/>
              </a:rPr>
              <a:t>6. Docker Content Trust (firma de imágenes)</a:t>
            </a:r>
            <a:endParaRPr b="0" lang="es-ES" sz="2400" spc="-1" strike="noStrike">
              <a:latin typeface="Calibri"/>
            </a:endParaRPr>
          </a:p>
          <a:p>
            <a:pPr indent="-324000">
              <a:lnSpc>
                <a:spcPct val="100000"/>
              </a:lnSpc>
              <a:buClr>
                <a:srgbClr val="000000"/>
              </a:buClr>
              <a:buFont typeface="Wingdings" charset="2"/>
              <a:buChar char=""/>
            </a:pPr>
            <a:endParaRPr b="0" lang="es-ES" sz="2000" spc="-1" strike="noStrike">
              <a:latin typeface="Calibri"/>
            </a:endParaRPr>
          </a:p>
          <a:p>
            <a:pPr indent="-324000">
              <a:lnSpc>
                <a:spcPct val="100000"/>
              </a:lnSpc>
              <a:buClr>
                <a:srgbClr val="000000"/>
              </a:buClr>
              <a:buFont typeface="Wingdings" charset="2"/>
              <a:buChar char=""/>
            </a:pPr>
            <a:r>
              <a:rPr b="0" lang="es-ES" sz="2000" spc="-1" strike="noStrike">
                <a:latin typeface="Calibri"/>
              </a:rPr>
              <a:t>Permite verificar que una imagen:</a:t>
            </a:r>
            <a:endParaRPr b="0" lang="es-ES" sz="2000" spc="-1" strike="noStrike">
              <a:latin typeface="Calibri"/>
            </a:endParaRPr>
          </a:p>
          <a:p>
            <a:pPr indent="-324000">
              <a:lnSpc>
                <a:spcPct val="100000"/>
              </a:lnSpc>
              <a:buClr>
                <a:srgbClr val="000000"/>
              </a:buClr>
              <a:buFont typeface="Wingdings" charset="2"/>
              <a:buChar char=""/>
            </a:pPr>
            <a:endParaRPr b="0" lang="es-ES" sz="2000" spc="-1" strike="noStrike">
              <a:latin typeface="Calibri"/>
            </a:endParaRPr>
          </a:p>
          <a:p>
            <a:pPr lvl="1" marL="864000" indent="-324000">
              <a:lnSpc>
                <a:spcPct val="100000"/>
              </a:lnSpc>
              <a:spcBef>
                <a:spcPts val="1134"/>
              </a:spcBef>
              <a:buClr>
                <a:srgbClr val="000000"/>
              </a:buClr>
              <a:buSzPct val="75000"/>
              <a:buFont typeface="Symbol" charset="2"/>
              <a:buChar char=""/>
            </a:pPr>
            <a:r>
              <a:rPr b="0" lang="es-ES" sz="2000" spc="-1" strike="noStrike">
                <a:latin typeface="Calibri"/>
              </a:rPr>
              <a:t>Firmar digitalmente imágenes</a:t>
            </a:r>
            <a:endParaRPr b="0" lang="es-ES" sz="2000" spc="-1" strike="noStrike">
              <a:latin typeface="Arial"/>
            </a:endParaRPr>
          </a:p>
          <a:p>
            <a:pPr lvl="1" marL="864000" indent="-324000">
              <a:lnSpc>
                <a:spcPct val="100000"/>
              </a:lnSpc>
              <a:spcBef>
                <a:spcPts val="1134"/>
              </a:spcBef>
              <a:buClr>
                <a:srgbClr val="000000"/>
              </a:buClr>
              <a:buSzPct val="75000"/>
              <a:buFont typeface="Symbol" charset="2"/>
              <a:buChar char=""/>
            </a:pPr>
            <a:r>
              <a:rPr b="0" lang="es-ES" sz="2000" spc="-1" strike="noStrike">
                <a:latin typeface="Calibri"/>
              </a:rPr>
              <a:t>Verificar su integridad antes de usarlas</a:t>
            </a:r>
            <a:endParaRPr b="0" lang="es-ES" sz="2000" spc="-1" strike="noStrike">
              <a:latin typeface="Arial"/>
            </a:endParaRPr>
          </a:p>
          <a:p>
            <a:pPr lvl="1" marL="864000" indent="-324000">
              <a:lnSpc>
                <a:spcPct val="100000"/>
              </a:lnSpc>
              <a:spcBef>
                <a:spcPts val="1134"/>
              </a:spcBef>
              <a:buClr>
                <a:srgbClr val="000000"/>
              </a:buClr>
              <a:buSzPct val="75000"/>
              <a:buFont typeface="Symbol" charset="2"/>
              <a:buChar char=""/>
            </a:pPr>
            <a:r>
              <a:rPr b="0" lang="es-ES" sz="2000" spc="-1" strike="noStrike">
                <a:latin typeface="Calibri"/>
              </a:rPr>
              <a:t>Evitar usar imágenes no firmadas</a:t>
            </a:r>
            <a:endParaRPr b="0" lang="es-ES" sz="2000" spc="-1" strike="noStrike">
              <a:latin typeface="Arial"/>
            </a:endParaRPr>
          </a:p>
          <a:p>
            <a:pPr lvl="1" marL="864000" indent="-324000">
              <a:lnSpc>
                <a:spcPct val="100000"/>
              </a:lnSpc>
              <a:spcBef>
                <a:spcPts val="1134"/>
              </a:spcBef>
              <a:buClr>
                <a:srgbClr val="000000"/>
              </a:buClr>
              <a:buSzPct val="75000"/>
              <a:buFont typeface="Symbol" charset="2"/>
              <a:buChar char=""/>
            </a:pPr>
            <a:r>
              <a:rPr b="0" lang="es-ES" sz="2000" spc="-1" strike="noStrike">
                <a:latin typeface="Calibri"/>
              </a:rPr>
              <a:t>Detener descargas que no provienen del autor original</a:t>
            </a:r>
            <a:endParaRPr b="0" lang="es-ES" sz="2000" spc="-1" strike="noStrike">
              <a:latin typeface="Arial"/>
            </a:endParaRPr>
          </a:p>
          <a:p>
            <a:pPr indent="-324000">
              <a:lnSpc>
                <a:spcPct val="100000"/>
              </a:lnSpc>
              <a:buClr>
                <a:srgbClr val="000000"/>
              </a:buClr>
              <a:buFont typeface="Wingdings" charset="2"/>
              <a:buChar char=""/>
            </a:pPr>
            <a:endParaRPr b="0" lang="es-ES" sz="2000" spc="-1" strike="noStrike">
              <a:latin typeface="Calibri"/>
            </a:endParaRPr>
          </a:p>
          <a:p>
            <a:pPr indent="-324000">
              <a:lnSpc>
                <a:spcPct val="100000"/>
              </a:lnSpc>
              <a:buClr>
                <a:srgbClr val="000000"/>
              </a:buClr>
              <a:buFont typeface="Wingdings" charset="2"/>
              <a:buChar char=""/>
            </a:pPr>
            <a:endParaRPr b="0" lang="es-ES" sz="2000" spc="-1" strike="noStrike">
              <a:latin typeface="Calibri"/>
            </a:endParaRPr>
          </a:p>
          <a:p>
            <a:pPr indent="-324000">
              <a:lnSpc>
                <a:spcPct val="100000"/>
              </a:lnSpc>
              <a:buClr>
                <a:srgbClr val="000000"/>
              </a:buClr>
              <a:buFont typeface="Wingdings" charset="2"/>
              <a:buChar char=""/>
            </a:pPr>
            <a:r>
              <a:rPr b="0" lang="es-ES" sz="2000" spc="-1" strike="noStrike">
                <a:latin typeface="Calibri"/>
              </a:rPr>
              <a:t>Docker no solo aisla contenedores, sino que controla la integridad de las imágenes que los originan</a:t>
            </a:r>
            <a:endParaRPr b="0" lang="es-ES" sz="2000" spc="-1" strike="noStrike">
              <a:latin typeface="Calibri"/>
            </a:endParaRPr>
          </a:p>
        </p:txBody>
      </p:sp>
      <p:pic>
        <p:nvPicPr>
          <p:cNvPr id="305" name="" descr=""/>
          <p:cNvPicPr/>
          <p:nvPr/>
        </p:nvPicPr>
        <p:blipFill>
          <a:blip r:embed="rId1"/>
          <a:stretch/>
        </p:blipFill>
        <p:spPr>
          <a:xfrm>
            <a:off x="7920000" y="2805120"/>
            <a:ext cx="3960000" cy="614880"/>
          </a:xfrm>
          <a:prstGeom prst="rect">
            <a:avLst/>
          </a:prstGeom>
          <a:ln w="0">
            <a:noFill/>
          </a:ln>
        </p:spPr>
      </p:pic>
      <p:pic>
        <p:nvPicPr>
          <p:cNvPr id="306" name="" descr=""/>
          <p:cNvPicPr/>
          <p:nvPr/>
        </p:nvPicPr>
        <p:blipFill>
          <a:blip r:embed="rId2"/>
          <a:stretch/>
        </p:blipFill>
        <p:spPr>
          <a:xfrm>
            <a:off x="7200000" y="4860000"/>
            <a:ext cx="4851000" cy="360000"/>
          </a:xfrm>
          <a:prstGeom prst="rect">
            <a:avLst/>
          </a:prstGeom>
          <a:ln w="0">
            <a:noFill/>
          </a:ln>
        </p:spPr>
      </p:pic>
      <p:pic>
        <p:nvPicPr>
          <p:cNvPr id="307" name="" descr=""/>
          <p:cNvPicPr/>
          <p:nvPr/>
        </p:nvPicPr>
        <p:blipFill>
          <a:blip r:embed="rId3"/>
          <a:stretch/>
        </p:blipFill>
        <p:spPr>
          <a:xfrm>
            <a:off x="10980000" y="3780000"/>
            <a:ext cx="944280" cy="889200"/>
          </a:xfrm>
          <a:prstGeom prst="rect">
            <a:avLst/>
          </a:prstGeom>
          <a:ln w="0">
            <a:noFill/>
          </a:ln>
        </p:spPr>
      </p:pic>
      <p:pic>
        <p:nvPicPr>
          <p:cNvPr id="308" name="" descr=""/>
          <p:cNvPicPr/>
          <p:nvPr/>
        </p:nvPicPr>
        <p:blipFill>
          <a:blip r:embed="rId4"/>
          <a:stretch/>
        </p:blipFill>
        <p:spPr>
          <a:xfrm>
            <a:off x="10942560" y="1620000"/>
            <a:ext cx="937440" cy="1049040"/>
          </a:xfrm>
          <a:prstGeom prst="rect">
            <a:avLst/>
          </a:prstGeom>
          <a:ln w="0">
            <a:noFill/>
          </a:ln>
        </p:spPr>
      </p:pic>
      <p:pic>
        <p:nvPicPr>
          <p:cNvPr id="309" name="" descr=""/>
          <p:cNvPicPr/>
          <p:nvPr/>
        </p:nvPicPr>
        <p:blipFill>
          <a:blip r:embed="rId5"/>
          <a:stretch/>
        </p:blipFill>
        <p:spPr>
          <a:xfrm>
            <a:off x="8100000" y="3779640"/>
            <a:ext cx="2520000" cy="900360"/>
          </a:xfrm>
          <a:prstGeom prst="rect">
            <a:avLst/>
          </a:prstGeom>
          <a:ln w="0">
            <a:noFill/>
          </a:ln>
        </p:spPr>
      </p:pic>
      <p:pic>
        <p:nvPicPr>
          <p:cNvPr id="310" name="" descr=""/>
          <p:cNvPicPr/>
          <p:nvPr/>
        </p:nvPicPr>
        <p:blipFill>
          <a:blip r:embed="rId6"/>
          <a:stretch/>
        </p:blipFill>
        <p:spPr>
          <a:xfrm>
            <a:off x="8057520" y="1726560"/>
            <a:ext cx="2885040" cy="9424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838080" y="365040"/>
            <a:ext cx="10513080" cy="541080"/>
          </a:xfrm>
          <a:prstGeom prst="rect">
            <a:avLst/>
          </a:prstGeom>
          <a:noFill/>
          <a:ln w="0">
            <a:noFill/>
          </a:ln>
        </p:spPr>
        <p:txBody>
          <a:bodyPr lIns="90000" rIns="90000" tIns="45000" bIns="45000" anchor="ctr">
            <a:noAutofit/>
          </a:bodyPr>
          <a:p>
            <a:pPr algn="ctr">
              <a:buNone/>
            </a:pPr>
            <a:endParaRPr b="0" lang="en-US" sz="4400" spc="-1" strike="noStrike">
              <a:latin typeface="Arial"/>
            </a:endParaRPr>
          </a:p>
        </p:txBody>
      </p:sp>
      <p:sp>
        <p:nvSpPr>
          <p:cNvPr id="312" name="PlaceHolder 2"/>
          <p:cNvSpPr>
            <a:spLocks noGrp="1"/>
          </p:cNvSpPr>
          <p:nvPr>
            <p:ph/>
          </p:nvPr>
        </p:nvSpPr>
        <p:spPr>
          <a:xfrm>
            <a:off x="838080" y="1124640"/>
            <a:ext cx="10513080" cy="4348800"/>
          </a:xfrm>
          <a:prstGeom prst="rect">
            <a:avLst/>
          </a:prstGeom>
          <a:noFill/>
          <a:ln w="0">
            <a:noFill/>
          </a:ln>
        </p:spPr>
        <p:txBody>
          <a:bodyPr lIns="90000" rIns="90000" tIns="45000" bIns="45000" anchor="t">
            <a:noAutofit/>
          </a:bodyPr>
          <a:p>
            <a:endParaRPr b="0" lang="en-US" sz="32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83796"/>
        </a:solidFill>
      </p:bgPr>
    </p:bg>
    <p:spTree>
      <p:nvGrpSpPr>
        <p:cNvPr id="1" name=""/>
        <p:cNvGrpSpPr/>
        <p:nvPr/>
      </p:nvGrpSpPr>
      <p:grpSpPr>
        <a:xfrm>
          <a:off x="0" y="0"/>
          <a:ext cx="0" cy="0"/>
          <a:chOff x="0" y="0"/>
          <a:chExt cx="0" cy="0"/>
        </a:xfrm>
      </p:grpSpPr>
      <p:sp>
        <p:nvSpPr>
          <p:cNvPr id="313" name="10 CuadroTexto"/>
          <p:cNvSpPr/>
          <p:nvPr/>
        </p:nvSpPr>
        <p:spPr>
          <a:xfrm>
            <a:off x="5150160" y="5508000"/>
            <a:ext cx="188964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s-ES" sz="2400" spc="-1" strike="noStrike">
                <a:solidFill>
                  <a:srgbClr val="ffffff"/>
                </a:solidFill>
                <a:latin typeface="Calibri"/>
                <a:ea typeface="DejaVu Sans"/>
              </a:rPr>
              <a:t>www.ceste.es</a:t>
            </a:r>
            <a:endParaRPr b="0" lang="en-US" sz="2400" spc="-1" strike="noStrike">
              <a:latin typeface="Arial"/>
            </a:endParaRPr>
          </a:p>
        </p:txBody>
      </p:sp>
      <p:pic>
        <p:nvPicPr>
          <p:cNvPr id="314" name="11 Imagen" descr=""/>
          <p:cNvPicPr/>
          <p:nvPr/>
        </p:nvPicPr>
        <p:blipFill>
          <a:blip r:embed="rId1"/>
          <a:stretch/>
        </p:blipFill>
        <p:spPr>
          <a:xfrm>
            <a:off x="4227480" y="2349000"/>
            <a:ext cx="3735360" cy="182340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61D317CF2309C4E8DA448EE42D88B65" ma:contentTypeVersion="16" ma:contentTypeDescription="Crear nuevo documento." ma:contentTypeScope="" ma:versionID="73b97258e99d47497b96ecb181da94f2">
  <xsd:schema xmlns:xsd="http://www.w3.org/2001/XMLSchema" xmlns:xs="http://www.w3.org/2001/XMLSchema" xmlns:p="http://schemas.microsoft.com/office/2006/metadata/properties" xmlns:ns2="e24c3f89-b1e2-4b5c-81e1-9b07710f5189" xmlns:ns3="ce845bb0-6f82-4cf9-8b02-3916bb6268df" targetNamespace="http://schemas.microsoft.com/office/2006/metadata/properties" ma:root="true" ma:fieldsID="47e9c207501d1d53c375c00c242f54b4" ns2:_="" ns3:_="">
    <xsd:import namespace="e24c3f89-b1e2-4b5c-81e1-9b07710f5189"/>
    <xsd:import namespace="ce845bb0-6f82-4cf9-8b02-3916bb6268d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4c3f89-b1e2-4b5c-81e1-9b07710f51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Etiquetas de imagen" ma:readOnly="false" ma:fieldId="{5cf76f15-5ced-4ddc-b409-7134ff3c332f}" ma:taxonomyMulti="true" ma:sspId="59dbaa74-2a60-464d-988b-bba989cac70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845bb0-6f82-4cf9-8b02-3916bb6268df" elementFormDefault="qualified">
    <xsd:import namespace="http://schemas.microsoft.com/office/2006/documentManagement/types"/>
    <xsd:import namespace="http://schemas.microsoft.com/office/infopath/2007/PartnerControls"/>
    <xsd:element name="SharedWithUsers" ma:index="15"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Detalles de uso compartido" ma:internalName="SharedWithDetails" ma:readOnly="true">
      <xsd:simpleType>
        <xsd:restriction base="dms:Note">
          <xsd:maxLength value="255"/>
        </xsd:restriction>
      </xsd:simpleType>
    </xsd:element>
    <xsd:element name="TaxCatchAll" ma:index="21" nillable="true" ma:displayName="Taxonomy Catch All Column" ma:hidden="true" ma:list="{51e47c2f-83de-443c-9b77-fbf0d35e4197}" ma:internalName="TaxCatchAll" ma:showField="CatchAllData" ma:web="ce845bb0-6f82-4cf9-8b02-3916bb6268d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24c3f89-b1e2-4b5c-81e1-9b07710f5189">
      <Terms xmlns="http://schemas.microsoft.com/office/infopath/2007/PartnerControls"/>
    </lcf76f155ced4ddcb4097134ff3c332f>
    <TaxCatchAll xmlns="ce845bb0-6f82-4cf9-8b02-3916bb6268df" xsi:nil="true"/>
  </documentManagement>
</p:properties>
</file>

<file path=customXml/itemProps1.xml><?xml version="1.0" encoding="utf-8"?>
<ds:datastoreItem xmlns:ds="http://schemas.openxmlformats.org/officeDocument/2006/customXml" ds:itemID="{F27A6D2C-8CE5-46A4-ADEC-6FD7C5F7EDCC}"/>
</file>

<file path=customXml/itemProps2.xml><?xml version="1.0" encoding="utf-8"?>
<ds:datastoreItem xmlns:ds="http://schemas.openxmlformats.org/officeDocument/2006/customXml" ds:itemID="{7557D189-32A8-411C-A1FE-5D98FC6CCF4F}"/>
</file>

<file path=customXml/itemProps3.xml><?xml version="1.0" encoding="utf-8"?>
<ds:datastoreItem xmlns:ds="http://schemas.openxmlformats.org/officeDocument/2006/customXml" ds:itemID="{E8D8D8A5-1EAA-41DC-A1E3-E107219891EB}"/>
</file>

<file path=docProps/app.xml><?xml version="1.0" encoding="utf-8"?>
<Properties xmlns="http://schemas.openxmlformats.org/officeDocument/2006/extended-properties" xmlns:vt="http://schemas.openxmlformats.org/officeDocument/2006/docPropsVTypes">
  <Template/>
  <TotalTime>2642</TotalTime>
  <Application>LibreOffice/7.3.7.2$Linux_X86_64 LibreOffice_project/30$Build-2</Application>
  <AppVersion>15.0000</AppVersion>
  <Words>12</Words>
  <Paragraphs>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2014-05-13T08:36:54Z</dcterms:created>
  <dc:creator>psoria</dc:creator>
  <dc:description/>
  <dc:language>es-ES</dc:language>
  <cp:lastModifiedBy/>
  <cp:lastPrinted>2018-06-15T07:54:48Z</cp:lastPrinted>
  <dcterms:modified xsi:type="dcterms:W3CDTF">2025-11-05T21:03:07Z</dcterms:modified>
  <cp:revision>505</cp:revision>
  <dc:subject/>
  <dc:title>Diapositiva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0x010100D61D317CF2309C4E8DA448EE42D88B65</vt:lpwstr>
  </property>
  <property fmtid="{D5CDD505-2E9C-101B-9397-08002B2CF9AE}" pid="3" name="PresentationFormat">
    <vt:lpwstr>Panorámica</vt:lpwstr>
  </property>
  <property fmtid="{D5CDD505-2E9C-101B-9397-08002B2CF9AE}" pid="4" name="Slides">
    <vt:i4>3</vt:i4>
  </property>
</Properties>
</file>